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rbel" panose="020B0503020204020204" pitchFamily="34" charset="0"/>
      <p:regular r:id="rId42"/>
      <p:bold r:id="rId43"/>
      <p:italic r:id="rId44"/>
      <p:bold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Playfair Display" panose="000005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hOuE9ikmbIWYi0y6bsPcO/MeE0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B9AB96-2239-4530-931D-61E5EE74EFB3}">
  <a:tblStyle styleId="{83B9AB96-2239-4530-931D-61E5EE74EFB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os, Jennifer" userId="24d5c735-cb7d-42e8-b324-388ae11ce911" providerId="ADAL" clId="{58626004-364A-4A99-9A12-DDA3ADA6E6E9}"/>
    <pc:docChg chg="undo custSel modSld">
      <pc:chgData name="Roos, Jennifer" userId="24d5c735-cb7d-42e8-b324-388ae11ce911" providerId="ADAL" clId="{58626004-364A-4A99-9A12-DDA3ADA6E6E9}" dt="2023-08-24T00:09:47.924" v="306" actId="20577"/>
      <pc:docMkLst>
        <pc:docMk/>
      </pc:docMkLst>
      <pc:sldChg chg="modSp mod">
        <pc:chgData name="Roos, Jennifer" userId="24d5c735-cb7d-42e8-b324-388ae11ce911" providerId="ADAL" clId="{58626004-364A-4A99-9A12-DDA3ADA6E6E9}" dt="2023-08-24T00:09:47.924" v="306" actId="20577"/>
        <pc:sldMkLst>
          <pc:docMk/>
          <pc:sldMk cId="0" sldId="275"/>
        </pc:sldMkLst>
        <pc:spChg chg="mod">
          <ac:chgData name="Roos, Jennifer" userId="24d5c735-cb7d-42e8-b324-388ae11ce911" providerId="ADAL" clId="{58626004-364A-4A99-9A12-DDA3ADA6E6E9}" dt="2023-08-24T00:09:47.924" v="306" actId="20577"/>
          <ac:spMkLst>
            <pc:docMk/>
            <pc:sldMk cId="0" sldId="275"/>
            <ac:spMk id="220" creationId="{00000000-0000-0000-0000-000000000000}"/>
          </ac:spMkLst>
        </pc:spChg>
      </pc:sldChg>
      <pc:sldChg chg="modSp mod">
        <pc:chgData name="Roos, Jennifer" userId="24d5c735-cb7d-42e8-b324-388ae11ce911" providerId="ADAL" clId="{58626004-364A-4A99-9A12-DDA3ADA6E6E9}" dt="2023-08-24T00:09:17.608" v="296" actId="20577"/>
        <pc:sldMkLst>
          <pc:docMk/>
          <pc:sldMk cId="0" sldId="276"/>
        </pc:sldMkLst>
        <pc:spChg chg="mod">
          <ac:chgData name="Roos, Jennifer" userId="24d5c735-cb7d-42e8-b324-388ae11ce911" providerId="ADAL" clId="{58626004-364A-4A99-9A12-DDA3ADA6E6E9}" dt="2023-08-24T00:09:17.608" v="296" actId="20577"/>
          <ac:spMkLst>
            <pc:docMk/>
            <pc:sldMk cId="0" sldId="276"/>
            <ac:spMk id="228" creationId="{00000000-0000-0000-0000-000000000000}"/>
          </ac:spMkLst>
        </pc:spChg>
        <pc:picChg chg="mod">
          <ac:chgData name="Roos, Jennifer" userId="24d5c735-cb7d-42e8-b324-388ae11ce911" providerId="ADAL" clId="{58626004-364A-4A99-9A12-DDA3ADA6E6E9}" dt="2023-08-24T00:07:11.368" v="16" actId="1076"/>
          <ac:picMkLst>
            <pc:docMk/>
            <pc:sldMk cId="0" sldId="276"/>
            <ac:picMk id="22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237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275" y="0"/>
            <a:ext cx="3043237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375"/>
            <a:ext cx="3043237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37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70f43757c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70f43757c_1_28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2570f43757c_1_28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JG</a:t>
            </a: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JG</a:t>
            </a:r>
            <a:endParaRPr/>
          </a:p>
        </p:txBody>
      </p:sp>
      <p:sp>
        <p:nvSpPr>
          <p:cNvPr id="155" name="Google Shape;1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JG</a:t>
            </a: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JS</a:t>
            </a: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68bc437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68bc437a7_0_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JS</a:t>
            </a:r>
            <a:endParaRPr/>
          </a:p>
        </p:txBody>
      </p:sp>
      <p:sp>
        <p:nvSpPr>
          <p:cNvPr id="178" name="Google Shape;178;g1468bc437a7_0_0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4a58edf56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4a58edf56e_2_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JS</a:t>
            </a:r>
            <a:endParaRPr/>
          </a:p>
        </p:txBody>
      </p:sp>
      <p:sp>
        <p:nvSpPr>
          <p:cNvPr id="185" name="Google Shape;185;g14a58edf56e_2_0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JS</a:t>
            </a:r>
            <a:endParaRPr/>
          </a:p>
        </p:txBody>
      </p:sp>
      <p:sp>
        <p:nvSpPr>
          <p:cNvPr id="190" name="Google Shape;1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JS</a:t>
            </a:r>
            <a:endParaRPr/>
          </a:p>
        </p:txBody>
      </p:sp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JS</a:t>
            </a:r>
            <a:endParaRPr/>
          </a:p>
        </p:txBody>
      </p:sp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JS</a:t>
            </a:r>
            <a:endParaRPr/>
          </a:p>
        </p:txBody>
      </p:sp>
      <p:sp>
        <p:nvSpPr>
          <p:cNvPr id="211" name="Google Shape;2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d9bb1f46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d9bb1f464_0_1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6d9bb1f464_0_10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218" name="Google Shape;2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JG</a:t>
            </a:r>
            <a:endParaRPr/>
          </a:p>
        </p:txBody>
      </p:sp>
      <p:sp>
        <p:nvSpPr>
          <p:cNvPr id="234" name="Google Shape;2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JG</a:t>
            </a:r>
            <a:endParaRPr/>
          </a:p>
        </p:txBody>
      </p:sp>
      <p:sp>
        <p:nvSpPr>
          <p:cNvPr id="241" name="Google Shape;2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MK</a:t>
            </a: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4560a5caf_0_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MK</a:t>
            </a:r>
            <a:endParaRPr/>
          </a:p>
        </p:txBody>
      </p:sp>
      <p:sp>
        <p:nvSpPr>
          <p:cNvPr id="255" name="Google Shape;255;g144560a5c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MK</a:t>
            </a:r>
            <a:endParaRPr/>
          </a:p>
        </p:txBody>
      </p:sp>
      <p:sp>
        <p:nvSpPr>
          <p:cNvPr id="261" name="Google Shape;2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MK</a:t>
            </a:r>
            <a:endParaRPr/>
          </a:p>
        </p:txBody>
      </p:sp>
      <p:sp>
        <p:nvSpPr>
          <p:cNvPr id="268" name="Google Shape;2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MK</a:t>
            </a:r>
            <a:endParaRPr/>
          </a:p>
        </p:txBody>
      </p:sp>
      <p:sp>
        <p:nvSpPr>
          <p:cNvPr id="275" name="Google Shape;2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8559f3d9b_0_11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MK</a:t>
            </a:r>
            <a:endParaRPr/>
          </a:p>
        </p:txBody>
      </p:sp>
      <p:sp>
        <p:nvSpPr>
          <p:cNvPr id="282" name="Google Shape;282;ge8559f3d9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652a6aa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652a6aa60_0_16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7652a6aa60_0_16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291" name="Google Shape;2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616240629_2_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299" name="Google Shape;299;g1461624062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6d9bb1f46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6d9bb1f464_0_4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305" name="Google Shape;305;g26d9bb1f464_0_4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44560a5caf_0_7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310" name="Google Shape;310;g144560a5ca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494ec2e16_0_1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316" name="Google Shape;316;g14494ec2e1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3d4b6dd6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3d4b6dd6f1_0_1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JR</a:t>
            </a:r>
            <a:endParaRPr/>
          </a:p>
        </p:txBody>
      </p:sp>
      <p:sp>
        <p:nvSpPr>
          <p:cNvPr id="323" name="Google Shape;323;g23d4b6dd6f1_0_1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46a6abc51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7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46a6abc512_3_0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900" cy="36654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HW</a:t>
            </a:r>
            <a:endParaRPr/>
          </a:p>
        </p:txBody>
      </p:sp>
      <p:sp>
        <p:nvSpPr>
          <p:cNvPr id="109" name="Google Shape;109;g146a6abc512_3_0:notes"/>
          <p:cNvSpPr txBox="1">
            <a:spLocks noGrp="1"/>
          </p:cNvSpPr>
          <p:nvPr>
            <p:ph type="sldNum" idx="12"/>
          </p:nvPr>
        </p:nvSpPr>
        <p:spPr>
          <a:xfrm>
            <a:off x="3978275" y="8842375"/>
            <a:ext cx="3043200" cy="4668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HW</a:t>
            </a: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HW</a:t>
            </a: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HW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JG</a:t>
            </a: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701675" y="4479925"/>
            <a:ext cx="5619750" cy="3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JG</a:t>
            </a: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7" y="1163637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570f43757c_0_4"/>
          <p:cNvSpPr/>
          <p:nvPr/>
        </p:nvSpPr>
        <p:spPr>
          <a:xfrm>
            <a:off x="586721" y="0"/>
            <a:ext cx="79707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g2570f43757c_0_4"/>
          <p:cNvSpPr/>
          <p:nvPr/>
        </p:nvSpPr>
        <p:spPr>
          <a:xfrm>
            <a:off x="586721" y="6769200"/>
            <a:ext cx="79707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" name="Google Shape;16;g2570f43757c_0_4"/>
          <p:cNvCxnSpPr/>
          <p:nvPr/>
        </p:nvCxnSpPr>
        <p:spPr>
          <a:xfrm>
            <a:off x="733219" y="2980467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g2570f43757c_0_4"/>
          <p:cNvSpPr txBox="1">
            <a:spLocks noGrp="1"/>
          </p:cNvSpPr>
          <p:nvPr>
            <p:ph type="ctrTitle"/>
          </p:nvPr>
        </p:nvSpPr>
        <p:spPr>
          <a:xfrm>
            <a:off x="630600" y="182400"/>
            <a:ext cx="7893000" cy="24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g2570f43757c_0_4"/>
          <p:cNvSpPr txBox="1">
            <a:spLocks noGrp="1"/>
          </p:cNvSpPr>
          <p:nvPr>
            <p:ph type="subTitle" idx="1"/>
          </p:nvPr>
        </p:nvSpPr>
        <p:spPr>
          <a:xfrm>
            <a:off x="630600" y="4304500"/>
            <a:ext cx="7893000" cy="16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g2570f43757c_0_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70f43757c_0_51"/>
          <p:cNvSpPr/>
          <p:nvPr/>
        </p:nvSpPr>
        <p:spPr>
          <a:xfrm>
            <a:off x="586721" y="0"/>
            <a:ext cx="79707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2570f43757c_0_51"/>
          <p:cNvSpPr/>
          <p:nvPr/>
        </p:nvSpPr>
        <p:spPr>
          <a:xfrm>
            <a:off x="586721" y="6769200"/>
            <a:ext cx="79707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2570f43757c_0_51"/>
          <p:cNvSpPr txBox="1">
            <a:spLocks noGrp="1"/>
          </p:cNvSpPr>
          <p:nvPr>
            <p:ph type="title" hasCustomPrompt="1"/>
          </p:nvPr>
        </p:nvSpPr>
        <p:spPr>
          <a:xfrm>
            <a:off x="586725" y="1805050"/>
            <a:ext cx="7970700" cy="20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g2570f43757c_0_51"/>
          <p:cNvSpPr txBox="1">
            <a:spLocks noGrp="1"/>
          </p:cNvSpPr>
          <p:nvPr>
            <p:ph type="body" idx="1"/>
          </p:nvPr>
        </p:nvSpPr>
        <p:spPr>
          <a:xfrm>
            <a:off x="586725" y="3957850"/>
            <a:ext cx="79707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g2570f43757c_0_5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570f43757c_0_5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570f43757c_0_59"/>
          <p:cNvSpPr txBox="1">
            <a:spLocks noGrp="1"/>
          </p:cNvSpPr>
          <p:nvPr>
            <p:ph type="title"/>
          </p:nvPr>
        </p:nvSpPr>
        <p:spPr>
          <a:xfrm>
            <a:off x="685800" y="284162"/>
            <a:ext cx="77724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2570f43757c_0_59"/>
          <p:cNvSpPr txBox="1">
            <a:spLocks noGrp="1"/>
          </p:cNvSpPr>
          <p:nvPr>
            <p:ph type="body" idx="1"/>
          </p:nvPr>
        </p:nvSpPr>
        <p:spPr>
          <a:xfrm>
            <a:off x="685800" y="2011362"/>
            <a:ext cx="7772400" cy="4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1" name="Google Shape;71;g2570f43757c_0_59"/>
          <p:cNvSpPr txBox="1">
            <a:spLocks noGrp="1"/>
          </p:cNvSpPr>
          <p:nvPr>
            <p:ph type="dt" idx="10"/>
          </p:nvPr>
        </p:nvSpPr>
        <p:spPr>
          <a:xfrm>
            <a:off x="681037" y="6423025"/>
            <a:ext cx="25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2570f43757c_0_59"/>
          <p:cNvSpPr txBox="1">
            <a:spLocks noGrp="1"/>
          </p:cNvSpPr>
          <p:nvPr>
            <p:ph type="ftr" idx="11"/>
          </p:nvPr>
        </p:nvSpPr>
        <p:spPr>
          <a:xfrm>
            <a:off x="4191000" y="6423025"/>
            <a:ext cx="40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2570f43757c_0_59"/>
          <p:cNvSpPr txBox="1">
            <a:spLocks noGrp="1"/>
          </p:cNvSpPr>
          <p:nvPr>
            <p:ph type="sldNum" idx="12"/>
          </p:nvPr>
        </p:nvSpPr>
        <p:spPr>
          <a:xfrm>
            <a:off x="8264525" y="6423025"/>
            <a:ext cx="70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70f43757c_0_65"/>
          <p:cNvSpPr txBox="1">
            <a:spLocks noGrp="1"/>
          </p:cNvSpPr>
          <p:nvPr>
            <p:ph type="title"/>
          </p:nvPr>
        </p:nvSpPr>
        <p:spPr>
          <a:xfrm>
            <a:off x="685800" y="284162"/>
            <a:ext cx="77724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570f43757c_0_65"/>
          <p:cNvSpPr txBox="1">
            <a:spLocks noGrp="1"/>
          </p:cNvSpPr>
          <p:nvPr>
            <p:ph type="body" idx="1"/>
          </p:nvPr>
        </p:nvSpPr>
        <p:spPr>
          <a:xfrm>
            <a:off x="685800" y="2148840"/>
            <a:ext cx="45720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77" name="Google Shape;77;g2570f43757c_0_65"/>
          <p:cNvSpPr txBox="1">
            <a:spLocks noGrp="1"/>
          </p:cNvSpPr>
          <p:nvPr>
            <p:ph type="body" idx="2"/>
          </p:nvPr>
        </p:nvSpPr>
        <p:spPr>
          <a:xfrm>
            <a:off x="5892568" y="2147487"/>
            <a:ext cx="2560200" cy="3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g2570f43757c_0_65"/>
          <p:cNvSpPr txBox="1">
            <a:spLocks noGrp="1"/>
          </p:cNvSpPr>
          <p:nvPr>
            <p:ph type="dt" idx="10"/>
          </p:nvPr>
        </p:nvSpPr>
        <p:spPr>
          <a:xfrm>
            <a:off x="681037" y="6423025"/>
            <a:ext cx="25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2570f43757c_0_65"/>
          <p:cNvSpPr txBox="1">
            <a:spLocks noGrp="1"/>
          </p:cNvSpPr>
          <p:nvPr>
            <p:ph type="ftr" idx="11"/>
          </p:nvPr>
        </p:nvSpPr>
        <p:spPr>
          <a:xfrm>
            <a:off x="4191000" y="6423025"/>
            <a:ext cx="40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2570f43757c_0_65"/>
          <p:cNvSpPr txBox="1">
            <a:spLocks noGrp="1"/>
          </p:cNvSpPr>
          <p:nvPr>
            <p:ph type="sldNum" idx="12"/>
          </p:nvPr>
        </p:nvSpPr>
        <p:spPr>
          <a:xfrm>
            <a:off x="8264525" y="6423025"/>
            <a:ext cx="70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70f43757c_0_72"/>
          <p:cNvSpPr txBox="1">
            <a:spLocks noGrp="1"/>
          </p:cNvSpPr>
          <p:nvPr>
            <p:ph type="title"/>
          </p:nvPr>
        </p:nvSpPr>
        <p:spPr>
          <a:xfrm>
            <a:off x="685800" y="284162"/>
            <a:ext cx="77724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2570f43757c_0_72"/>
          <p:cNvSpPr txBox="1">
            <a:spLocks noGrp="1"/>
          </p:cNvSpPr>
          <p:nvPr>
            <p:ph type="body" idx="1"/>
          </p:nvPr>
        </p:nvSpPr>
        <p:spPr>
          <a:xfrm>
            <a:off x="685797" y="2011680"/>
            <a:ext cx="3657600" cy="4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84" name="Google Shape;84;g2570f43757c_0_72"/>
          <p:cNvSpPr txBox="1">
            <a:spLocks noGrp="1"/>
          </p:cNvSpPr>
          <p:nvPr>
            <p:ph type="body" idx="2"/>
          </p:nvPr>
        </p:nvSpPr>
        <p:spPr>
          <a:xfrm>
            <a:off x="4800600" y="2011680"/>
            <a:ext cx="3657600" cy="42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85" name="Google Shape;85;g2570f43757c_0_72"/>
          <p:cNvSpPr txBox="1">
            <a:spLocks noGrp="1"/>
          </p:cNvSpPr>
          <p:nvPr>
            <p:ph type="dt" idx="10"/>
          </p:nvPr>
        </p:nvSpPr>
        <p:spPr>
          <a:xfrm>
            <a:off x="681037" y="6423025"/>
            <a:ext cx="25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570f43757c_0_72"/>
          <p:cNvSpPr txBox="1">
            <a:spLocks noGrp="1"/>
          </p:cNvSpPr>
          <p:nvPr>
            <p:ph type="ftr" idx="11"/>
          </p:nvPr>
        </p:nvSpPr>
        <p:spPr>
          <a:xfrm>
            <a:off x="4191000" y="6423025"/>
            <a:ext cx="406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2570f43757c_0_72"/>
          <p:cNvSpPr txBox="1">
            <a:spLocks noGrp="1"/>
          </p:cNvSpPr>
          <p:nvPr>
            <p:ph type="sldNum" idx="12"/>
          </p:nvPr>
        </p:nvSpPr>
        <p:spPr>
          <a:xfrm>
            <a:off x="8264525" y="6423025"/>
            <a:ext cx="70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570f43757c_0_11"/>
          <p:cNvSpPr/>
          <p:nvPr/>
        </p:nvSpPr>
        <p:spPr>
          <a:xfrm>
            <a:off x="586721" y="6769200"/>
            <a:ext cx="79707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g2570f43757c_0_11"/>
          <p:cNvSpPr/>
          <p:nvPr/>
        </p:nvSpPr>
        <p:spPr>
          <a:xfrm>
            <a:off x="586721" y="0"/>
            <a:ext cx="79707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g2570f43757c_0_11"/>
          <p:cNvSpPr txBox="1">
            <a:spLocks noGrp="1"/>
          </p:cNvSpPr>
          <p:nvPr>
            <p:ph type="title"/>
          </p:nvPr>
        </p:nvSpPr>
        <p:spPr>
          <a:xfrm>
            <a:off x="509550" y="2561800"/>
            <a:ext cx="8124900" cy="17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g2570f43757c_0_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570f43757c_0_16"/>
          <p:cNvSpPr/>
          <p:nvPr/>
        </p:nvSpPr>
        <p:spPr>
          <a:xfrm>
            <a:off x="-125" y="6727600"/>
            <a:ext cx="9144000" cy="130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g2570f43757c_0_16"/>
          <p:cNvCxnSpPr/>
          <p:nvPr/>
        </p:nvCxnSpPr>
        <p:spPr>
          <a:xfrm>
            <a:off x="419425" y="1538926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g2570f43757c_0_16"/>
          <p:cNvSpPr txBox="1">
            <a:spLocks noGrp="1"/>
          </p:cNvSpPr>
          <p:nvPr>
            <p:ph type="title"/>
          </p:nvPr>
        </p:nvSpPr>
        <p:spPr>
          <a:xfrm>
            <a:off x="311700" y="496967"/>
            <a:ext cx="8520600" cy="8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2570f43757c_0_16"/>
          <p:cNvSpPr txBox="1">
            <a:spLocks noGrp="1"/>
          </p:cNvSpPr>
          <p:nvPr>
            <p:ph type="body" idx="1"/>
          </p:nvPr>
        </p:nvSpPr>
        <p:spPr>
          <a:xfrm>
            <a:off x="311700" y="1890400"/>
            <a:ext cx="8520600" cy="4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g2570f43757c_0_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g2570f43757c_0_22"/>
          <p:cNvCxnSpPr/>
          <p:nvPr/>
        </p:nvCxnSpPr>
        <p:spPr>
          <a:xfrm>
            <a:off x="419425" y="1538926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g2570f43757c_0_22"/>
          <p:cNvSpPr txBox="1">
            <a:spLocks noGrp="1"/>
          </p:cNvSpPr>
          <p:nvPr>
            <p:ph type="title"/>
          </p:nvPr>
        </p:nvSpPr>
        <p:spPr>
          <a:xfrm>
            <a:off x="311700" y="496967"/>
            <a:ext cx="8520600" cy="8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2570f43757c_0_22"/>
          <p:cNvSpPr txBox="1">
            <a:spLocks noGrp="1"/>
          </p:cNvSpPr>
          <p:nvPr>
            <p:ph type="body" idx="1"/>
          </p:nvPr>
        </p:nvSpPr>
        <p:spPr>
          <a:xfrm>
            <a:off x="311700" y="1890600"/>
            <a:ext cx="3999900" cy="4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g2570f43757c_0_22"/>
          <p:cNvSpPr txBox="1">
            <a:spLocks noGrp="1"/>
          </p:cNvSpPr>
          <p:nvPr>
            <p:ph type="body" idx="2"/>
          </p:nvPr>
        </p:nvSpPr>
        <p:spPr>
          <a:xfrm>
            <a:off x="4832400" y="1890600"/>
            <a:ext cx="3999900" cy="4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g2570f43757c_0_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570f43757c_0_28"/>
          <p:cNvSpPr txBox="1">
            <a:spLocks noGrp="1"/>
          </p:cNvSpPr>
          <p:nvPr>
            <p:ph type="title"/>
          </p:nvPr>
        </p:nvSpPr>
        <p:spPr>
          <a:xfrm>
            <a:off x="311700" y="496967"/>
            <a:ext cx="8520600" cy="8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2570f43757c_0_2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g2570f43757c_0_31"/>
          <p:cNvCxnSpPr/>
          <p:nvPr/>
        </p:nvCxnSpPr>
        <p:spPr>
          <a:xfrm>
            <a:off x="411044" y="1890363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g2570f43757c_0_3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g2570f43757c_0_31"/>
          <p:cNvSpPr txBox="1">
            <a:spLocks noGrp="1"/>
          </p:cNvSpPr>
          <p:nvPr>
            <p:ph type="body" idx="1"/>
          </p:nvPr>
        </p:nvSpPr>
        <p:spPr>
          <a:xfrm>
            <a:off x="311700" y="2187133"/>
            <a:ext cx="2808000" cy="39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g2570f43757c_0_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570f43757c_0_36"/>
          <p:cNvSpPr/>
          <p:nvPr/>
        </p:nvSpPr>
        <p:spPr>
          <a:xfrm>
            <a:off x="586721" y="0"/>
            <a:ext cx="7970700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g2570f43757c_0_36"/>
          <p:cNvSpPr/>
          <p:nvPr/>
        </p:nvSpPr>
        <p:spPr>
          <a:xfrm>
            <a:off x="586721" y="6769200"/>
            <a:ext cx="7970700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g2570f43757c_0_36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g2570f43757c_0_3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70f43757c_0_41"/>
          <p:cNvSpPr/>
          <p:nvPr/>
        </p:nvSpPr>
        <p:spPr>
          <a:xfrm>
            <a:off x="4572000" y="-1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" name="Google Shape;52;g2570f43757c_0_4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g2570f43757c_0_41"/>
          <p:cNvSpPr txBox="1">
            <a:spLocks noGrp="1"/>
          </p:cNvSpPr>
          <p:nvPr>
            <p:ph type="title"/>
          </p:nvPr>
        </p:nvSpPr>
        <p:spPr>
          <a:xfrm>
            <a:off x="265500" y="1446167"/>
            <a:ext cx="4045200" cy="22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g2570f43757c_0_41"/>
          <p:cNvSpPr txBox="1">
            <a:spLocks noGrp="1"/>
          </p:cNvSpPr>
          <p:nvPr>
            <p:ph type="subTitle" idx="1"/>
          </p:nvPr>
        </p:nvSpPr>
        <p:spPr>
          <a:xfrm>
            <a:off x="265500" y="3793600"/>
            <a:ext cx="4045200" cy="18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g2570f43757c_0_4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g2570f43757c_0_4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70f43757c_0_48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g2570f43757c_0_4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570f43757c_0_0"/>
          <p:cNvSpPr txBox="1">
            <a:spLocks noGrp="1"/>
          </p:cNvSpPr>
          <p:nvPr>
            <p:ph type="title"/>
          </p:nvPr>
        </p:nvSpPr>
        <p:spPr>
          <a:xfrm>
            <a:off x="311700" y="496967"/>
            <a:ext cx="85206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" name="Google Shape;11;g2570f43757c_0_0"/>
          <p:cNvSpPr txBox="1">
            <a:spLocks noGrp="1"/>
          </p:cNvSpPr>
          <p:nvPr>
            <p:ph type="body" idx="1"/>
          </p:nvPr>
        </p:nvSpPr>
        <p:spPr>
          <a:xfrm>
            <a:off x="311700" y="1890400"/>
            <a:ext cx="8520600" cy="4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g2570f43757c_0_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2570f43757c_1_28"/>
          <p:cNvPicPr preferRelativeResize="0"/>
          <p:nvPr/>
        </p:nvPicPr>
        <p:blipFill rotWithShape="1">
          <a:blip r:embed="rId3">
            <a:alphaModFix/>
          </a:blip>
          <a:srcRect t="28390" b="27750"/>
          <a:stretch/>
        </p:blipFill>
        <p:spPr>
          <a:xfrm>
            <a:off x="1497737" y="509975"/>
            <a:ext cx="6148525" cy="583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151;p8"/>
          <p:cNvGraphicFramePr/>
          <p:nvPr/>
        </p:nvGraphicFramePr>
        <p:xfrm>
          <a:off x="540275" y="1853112"/>
          <a:ext cx="8382400" cy="4396700"/>
        </p:xfrm>
        <a:graphic>
          <a:graphicData uri="http://schemas.openxmlformats.org/drawingml/2006/table">
            <a:tbl>
              <a:tblPr>
                <a:noFill/>
                <a:tableStyleId>{83B9AB96-2239-4530-931D-61E5EE74EFB3}</a:tableStyleId>
              </a:tblPr>
              <a:tblGrid>
                <a:gridCol w="289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400" b="1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Animal Cost</a:t>
                      </a:r>
                      <a:endParaRPr sz="2400" b="1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Entry</a:t>
                      </a:r>
                      <a:endParaRPr sz="2400" b="1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Swine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325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25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Lamb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25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Goat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25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Chickens (25 @ 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$2/bird</a:t>
                      </a: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Turkeys* (</a:t>
                      </a: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 min</a:t>
                      </a: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$7/each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Fryer Rabbits 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</a:t>
                      </a: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</a:t>
                      </a: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 a pen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Steers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Already purchased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Already Paid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685800" y="336327"/>
            <a:ext cx="7772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GROUP-BUY PROJECTS</a:t>
            </a:r>
            <a:endParaRPr sz="4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p14"/>
          <p:cNvGraphicFramePr/>
          <p:nvPr/>
        </p:nvGraphicFramePr>
        <p:xfrm>
          <a:off x="457200" y="1867800"/>
          <a:ext cx="8229600" cy="4567850"/>
        </p:xfrm>
        <a:graphic>
          <a:graphicData uri="http://schemas.openxmlformats.org/drawingml/2006/table">
            <a:tbl>
              <a:tblPr>
                <a:noFill/>
                <a:tableStyleId>{83B9AB96-2239-4530-931D-61E5EE74EFB3}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400" b="1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Entry Fee</a:t>
                      </a:r>
                      <a:endParaRPr sz="2400" b="1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Horticulture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Floral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$35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Breeding Rabbits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Breeding </a:t>
                      </a: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Poultry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Ag Science Fair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Heifer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</a:t>
                      </a: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Ag Mech</a:t>
                      </a:r>
                      <a:endParaRPr sz="20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$10</a:t>
                      </a:r>
                      <a:endParaRPr sz="2000" u="none" strike="noStrike" cap="none">
                        <a:solidFill>
                          <a:srgbClr val="2C2C2C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Photography</a:t>
                      </a:r>
                      <a:endParaRPr sz="2000" i="0" u="none" strike="noStrike" cap="none">
                        <a:solidFill>
                          <a:srgbClr val="2C2C2C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$10</a:t>
                      </a:r>
                      <a:endParaRPr sz="2000" i="0" u="none" strike="noStrike" cap="none">
                        <a:solidFill>
                          <a:srgbClr val="2C2C2C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228600" y="336325"/>
            <a:ext cx="8618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3333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NON-GROUP-BUY PROJECTS</a:t>
            </a:r>
            <a:endParaRPr sz="4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550850" y="1880125"/>
            <a:ext cx="7772400" cy="4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b="1" i="0" u="none"/>
              <a:t>For Pigs/</a:t>
            </a:r>
            <a:r>
              <a:rPr lang="en-US" sz="2800" b="1"/>
              <a:t>Lambs/</a:t>
            </a:r>
            <a:r>
              <a:rPr lang="en-US" sz="2800" b="1" i="0" u="none"/>
              <a:t>Goats:</a:t>
            </a:r>
            <a:endParaRPr b="1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000" i="0" u="none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i="0" u="none"/>
              <a:t>Selection will take place on October </a:t>
            </a:r>
            <a:r>
              <a:rPr lang="en-US" sz="2800"/>
              <a:t>7,</a:t>
            </a:r>
            <a:r>
              <a:rPr lang="en-US" sz="2800" i="0" u="none"/>
              <a:t> 202</a:t>
            </a:r>
            <a:r>
              <a:rPr lang="en-US" sz="2800"/>
              <a:t>3 at the KMPC. 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10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/>
              <a:t>Selection Times (viewing will be approximately ONE hour before selection)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/>
              <a:t>Pigs - 8am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/>
              <a:t>Lambs - 12pm (approximately)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/>
              <a:t>Goats - 2pm (approximately)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b="1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/>
          </a:p>
        </p:txBody>
      </p:sp>
      <p:pic>
        <p:nvPicPr>
          <p:cNvPr id="164" name="Google Shape;1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377825"/>
            <a:ext cx="1981200" cy="132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8800" y="284150"/>
            <a:ext cx="1618622" cy="15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2372" y="5335097"/>
            <a:ext cx="2082600" cy="13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1"/>
          <p:cNvSpPr txBox="1">
            <a:spLocks noGrp="1"/>
          </p:cNvSpPr>
          <p:nvPr>
            <p:ph type="title"/>
          </p:nvPr>
        </p:nvSpPr>
        <p:spPr>
          <a:xfrm>
            <a:off x="228600" y="336325"/>
            <a:ext cx="48528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SELECTION</a:t>
            </a:r>
            <a:endParaRPr sz="4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>
            <a:spLocks noGrp="1"/>
          </p:cNvSpPr>
          <p:nvPr>
            <p:ph type="body" idx="1"/>
          </p:nvPr>
        </p:nvSpPr>
        <p:spPr>
          <a:xfrm>
            <a:off x="685800" y="1755875"/>
            <a:ext cx="7772400" cy="18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635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2500" i="0" u="none"/>
              <a:t>Off</a:t>
            </a:r>
            <a:r>
              <a:rPr lang="en-US" sz="2500"/>
              <a:t>-</a:t>
            </a:r>
            <a:r>
              <a:rPr lang="en-US" sz="2500" i="0" u="none"/>
              <a:t>Barn Animals: Must be housed within 20 mile</a:t>
            </a:r>
            <a:r>
              <a:rPr lang="en-US" sz="2500"/>
              <a:t>s</a:t>
            </a:r>
            <a:endParaRPr sz="2500"/>
          </a:p>
          <a:p>
            <a:pPr marL="182562" marR="0" lvl="0" indent="-16351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00"/>
              <a:buChar char="▪"/>
            </a:pPr>
            <a:r>
              <a:rPr lang="en-US" sz="2500" i="0" u="none"/>
              <a:t>On</a:t>
            </a:r>
            <a:r>
              <a:rPr lang="en-US" sz="2500"/>
              <a:t>-B</a:t>
            </a:r>
            <a:r>
              <a:rPr lang="en-US" sz="2500" i="0" u="none"/>
              <a:t>arn animals: Cattle, Swine, Goats, Sheep,</a:t>
            </a:r>
            <a:r>
              <a:rPr lang="en-US" sz="2500"/>
              <a:t> Breeding Poultry</a:t>
            </a:r>
            <a:endParaRPr sz="2500" i="0" u="none"/>
          </a:p>
          <a:p>
            <a:pPr marL="182562" marR="0" lvl="0" indent="-16351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00"/>
              <a:buChar char="▪"/>
            </a:pPr>
            <a:r>
              <a:rPr lang="en-US" sz="2500"/>
              <a:t>Barn Clean-Up - September 27, 2023 at 3:30-5:30pm</a:t>
            </a:r>
            <a:endParaRPr sz="2500"/>
          </a:p>
        </p:txBody>
      </p:sp>
      <p:graphicFrame>
        <p:nvGraphicFramePr>
          <p:cNvPr id="173" name="Google Shape;173;p10"/>
          <p:cNvGraphicFramePr/>
          <p:nvPr/>
        </p:nvGraphicFramePr>
        <p:xfrm>
          <a:off x="704050" y="3832350"/>
          <a:ext cx="7735875" cy="2933960"/>
        </p:xfrm>
        <a:graphic>
          <a:graphicData uri="http://schemas.openxmlformats.org/drawingml/2006/table">
            <a:tbl>
              <a:tblPr>
                <a:noFill/>
                <a:tableStyleId>{83B9AB96-2239-4530-931D-61E5EE74EFB3}</a:tableStyleId>
              </a:tblPr>
              <a:tblGrid>
                <a:gridCol w="386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 Barn Animal</a:t>
                      </a:r>
                      <a:endParaRPr sz="2400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400" b="1">
                          <a:solidFill>
                            <a:schemeClr val="dk2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Barn/Pen Fee</a:t>
                      </a:r>
                      <a:endParaRPr sz="2400" u="none" strike="noStrike" cap="none">
                        <a:solidFill>
                          <a:schemeClr val="dk2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Cattle</a:t>
                      </a:r>
                      <a:endParaRPr sz="14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Already Paid </a:t>
                      </a:r>
                      <a:endParaRPr sz="14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Swine</a:t>
                      </a:r>
                      <a:endParaRPr sz="14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$30</a:t>
                      </a:r>
                      <a:endParaRPr sz="14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Goat</a:t>
                      </a:r>
                      <a:endParaRPr sz="14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$25</a:t>
                      </a:r>
                      <a:endParaRPr sz="14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Sheep</a:t>
                      </a:r>
                      <a:endParaRPr sz="140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C"/>
                        </a:buClr>
                        <a:buSzPts val="2000"/>
                        <a:buFont typeface="Corbel"/>
                        <a:buNone/>
                      </a:pPr>
                      <a:r>
                        <a:rPr lang="en-US" sz="2000" i="0" u="none" strike="noStrike" cap="none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$25</a:t>
                      </a:r>
                      <a:endParaRPr sz="2000">
                        <a:solidFill>
                          <a:srgbClr val="2C2C2C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Breeding Poultry</a:t>
                      </a:r>
                      <a:endParaRPr sz="2000" i="0" u="none" strike="noStrike" cap="none">
                        <a:solidFill>
                          <a:srgbClr val="2C2C2C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2C2C2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$10</a:t>
                      </a:r>
                      <a:endParaRPr sz="2000" i="0" u="none" strike="noStrike" cap="none">
                        <a:solidFill>
                          <a:srgbClr val="2C2C2C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228600" y="336325"/>
            <a:ext cx="8618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ON-BARN VS OFF-BARN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68bc437a7_0_0"/>
          <p:cNvSpPr txBox="1">
            <a:spLocks noGrp="1"/>
          </p:cNvSpPr>
          <p:nvPr>
            <p:ph type="body" idx="1"/>
          </p:nvPr>
        </p:nvSpPr>
        <p:spPr>
          <a:xfrm>
            <a:off x="685800" y="2011350"/>
            <a:ext cx="8084700" cy="420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You will start with 4 barn points. </a:t>
            </a: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Failure to abide by the District Barns Rules and Addendum will result in loss of barn points. </a:t>
            </a: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Mr. Strickler is the only ag teacher that will assign barn points; however, all ag teachers will work together in assessing violations. </a:t>
            </a:r>
            <a:endParaRPr sz="2600"/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SzPts val="2600"/>
              <a:buFont typeface="Corbel"/>
              <a:buChar char="▪"/>
            </a:pPr>
            <a:r>
              <a:rPr lang="en-US" sz="2600"/>
              <a:t>Reaching 0 points will result in removal of all projects from the barn and you will not be allowed at the barn. </a:t>
            </a:r>
            <a:endParaRPr sz="2600"/>
          </a:p>
          <a:p>
            <a:pPr marL="457200" lvl="0" indent="-393700" algn="l" rtl="0">
              <a:spcBef>
                <a:spcPts val="1200"/>
              </a:spcBef>
              <a:spcAft>
                <a:spcPts val="1000"/>
              </a:spcAft>
              <a:buSzPts val="2600"/>
              <a:buChar char="▪"/>
            </a:pPr>
            <a:r>
              <a:rPr lang="en-US" sz="2600"/>
              <a:t>Point values will reset back to 4 on April 1, 2024.</a:t>
            </a:r>
            <a:endParaRPr sz="2600"/>
          </a:p>
        </p:txBody>
      </p:sp>
      <p:sp>
        <p:nvSpPr>
          <p:cNvPr id="181" name="Google Shape;181;g1468bc437a7_0_0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BARN POINTS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14a58edf56e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601" y="82624"/>
            <a:ext cx="5128075" cy="66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>
            <a:off x="3787425" y="2115700"/>
            <a:ext cx="4964100" cy="30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2575" marR="0" lvl="0" indent="-2825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Exhibitors may enter &amp; show 1 breeding beef heifer</a:t>
            </a:r>
            <a:endParaRPr sz="2800"/>
          </a:p>
          <a:p>
            <a:pPr marL="282575" marR="0" lvl="0" indent="-28257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 i="0" u="none"/>
              <a:t>Must submit copy of </a:t>
            </a:r>
            <a:r>
              <a:rPr lang="en-US" sz="2800"/>
              <a:t>r</a:t>
            </a:r>
            <a:r>
              <a:rPr lang="en-US" sz="2800" i="0" u="none"/>
              <a:t>egistration </a:t>
            </a:r>
            <a:r>
              <a:rPr lang="en-US" sz="2800"/>
              <a:t>p</a:t>
            </a:r>
            <a:r>
              <a:rPr lang="en-US" sz="2800" i="0" u="none"/>
              <a:t>apers with </a:t>
            </a:r>
            <a:r>
              <a:rPr lang="en-US" sz="2800"/>
              <a:t>e</a:t>
            </a:r>
            <a:r>
              <a:rPr lang="en-US" sz="2800" i="0" u="none"/>
              <a:t>ntry</a:t>
            </a:r>
            <a:endParaRPr sz="2800"/>
          </a:p>
          <a:p>
            <a:pPr marL="282575" marR="0" lvl="0" indent="-28257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American or AOB</a:t>
            </a:r>
            <a:endParaRPr sz="2800" i="0" u="none"/>
          </a:p>
          <a:p>
            <a:pPr marL="182563" marR="0" lvl="0" indent="-4286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800" i="0" u="none"/>
          </a:p>
        </p:txBody>
      </p:sp>
      <p:pic>
        <p:nvPicPr>
          <p:cNvPr id="193" name="Google Shape;19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462" y="2438400"/>
            <a:ext cx="3209925" cy="211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 txBox="1">
            <a:spLocks noGrp="1"/>
          </p:cNvSpPr>
          <p:nvPr>
            <p:ph type="title"/>
          </p:nvPr>
        </p:nvSpPr>
        <p:spPr>
          <a:xfrm>
            <a:off x="228600" y="336325"/>
            <a:ext cx="8618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HEIFER PROJECTS</a:t>
            </a:r>
            <a:endParaRPr sz="4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>
            <a:spLocks noGrp="1"/>
          </p:cNvSpPr>
          <p:nvPr>
            <p:ph type="body" idx="1"/>
          </p:nvPr>
        </p:nvSpPr>
        <p:spPr>
          <a:xfrm>
            <a:off x="457200" y="2023375"/>
            <a:ext cx="82077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b="1" i="0" u="none"/>
              <a:t>Turkeys </a:t>
            </a:r>
            <a:r>
              <a:rPr lang="en-US" sz="2800" i="0" u="none"/>
              <a:t>will be distributed </a:t>
            </a:r>
            <a:r>
              <a:rPr lang="en-US" sz="2800" b="1"/>
              <a:t>October 18th, 2023 from 2:30-3:30 @ the KMPC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b="1" i="0" u="none"/>
              <a:t>Broilers</a:t>
            </a:r>
            <a:r>
              <a:rPr lang="en-US" sz="2800" i="0" u="none"/>
              <a:t> will be distributed </a:t>
            </a:r>
            <a:r>
              <a:rPr lang="en-US" sz="2800" b="1"/>
              <a:t>January 2024 (Date TBD)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b="1" i="0" u="none"/>
              <a:t>	</a:t>
            </a:r>
            <a:r>
              <a:rPr lang="en-US" sz="2800" i="0" u="none"/>
              <a:t>-Broilers show 1 pen of 3 birds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000" i="0" u="none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rPr lang="en-US" sz="2300" i="1" u="none"/>
              <a:t>Poultry will be winged banded and </a:t>
            </a:r>
            <a:r>
              <a:rPr lang="en-US" sz="2300" b="1" i="1" u="none"/>
              <a:t>band must be in place on wing to show.</a:t>
            </a:r>
            <a:r>
              <a:rPr lang="en-US" sz="2300" b="1" i="1"/>
              <a:t>  </a:t>
            </a:r>
            <a:r>
              <a:rPr lang="en-US" sz="2300" i="1" u="none"/>
              <a:t>Correct band numbers are mandatory</a:t>
            </a:r>
            <a:r>
              <a:rPr lang="en-US" sz="2300" i="1"/>
              <a:t> so please k</a:t>
            </a:r>
            <a:r>
              <a:rPr lang="en-US" sz="2300" i="1" u="none"/>
              <a:t>eep a record of your band numbers.</a:t>
            </a:r>
            <a:endParaRPr sz="2300" i="1"/>
          </a:p>
        </p:txBody>
      </p:sp>
      <p:sp>
        <p:nvSpPr>
          <p:cNvPr id="200" name="Google Shape;200;p12"/>
          <p:cNvSpPr txBox="1"/>
          <p:nvPr/>
        </p:nvSpPr>
        <p:spPr>
          <a:xfrm>
            <a:off x="6386150" y="391825"/>
            <a:ext cx="2590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None/>
            </a:pPr>
            <a:r>
              <a:rPr lang="en-US" sz="2200" b="1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All market poultry projects are kept at the student’s home</a:t>
            </a:r>
            <a:endParaRPr sz="2200" b="1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12"/>
          <p:cNvSpPr txBox="1">
            <a:spLocks noGrp="1"/>
          </p:cNvSpPr>
          <p:nvPr>
            <p:ph type="title"/>
          </p:nvPr>
        </p:nvSpPr>
        <p:spPr>
          <a:xfrm>
            <a:off x="228600" y="336325"/>
            <a:ext cx="60171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MARKET POULTRY</a:t>
            </a:r>
            <a:endParaRPr sz="4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"/>
          <p:cNvSpPr txBox="1">
            <a:spLocks noGrp="1"/>
          </p:cNvSpPr>
          <p:nvPr>
            <p:ph type="body" idx="1"/>
          </p:nvPr>
        </p:nvSpPr>
        <p:spPr>
          <a:xfrm>
            <a:off x="304800" y="2256150"/>
            <a:ext cx="8153400" cy="39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$</a:t>
            </a:r>
            <a:r>
              <a:rPr lang="en-US" sz="2800"/>
              <a:t>10</a:t>
            </a:r>
            <a:r>
              <a:rPr lang="en-US" sz="2800" i="0" u="none"/>
              <a:t> each entry Fee, Max of </a:t>
            </a:r>
            <a:r>
              <a:rPr lang="en-US" sz="2800"/>
              <a:t>4</a:t>
            </a:r>
            <a:r>
              <a:rPr lang="en-US" sz="2800" i="0" u="none"/>
              <a:t> birds</a:t>
            </a:r>
            <a:endParaRPr sz="2800"/>
          </a:p>
          <a:p>
            <a: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Open to chickens, ducks, and geese</a:t>
            </a:r>
            <a:endParaRPr sz="2800"/>
          </a:p>
          <a:p>
            <a: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Ownership by required date</a:t>
            </a: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Breeding poultry does NOT sell in the auction</a:t>
            </a: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Please see show rules for more details</a:t>
            </a:r>
            <a:endParaRPr sz="2800"/>
          </a:p>
          <a:p>
            <a:pPr marL="182563" marR="0" lvl="0" indent="-4286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200" b="0" i="0" u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07" name="Google Shape;2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850" y="2256150"/>
            <a:ext cx="2377675" cy="17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8"/>
          <p:cNvSpPr txBox="1">
            <a:spLocks noGrp="1"/>
          </p:cNvSpPr>
          <p:nvPr>
            <p:ph type="title"/>
          </p:nvPr>
        </p:nvSpPr>
        <p:spPr>
          <a:xfrm>
            <a:off x="228600" y="336325"/>
            <a:ext cx="8613000" cy="1658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BREEDING POULTRY</a:t>
            </a:r>
            <a:endParaRPr sz="4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914400" y="2149475"/>
            <a:ext cx="7620000" cy="219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825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 i="0" u="none"/>
              <a:t>9 Different Divisions</a:t>
            </a:r>
            <a:endParaRPr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Char char="▪"/>
            </a:pPr>
            <a:r>
              <a:rPr lang="en-US" sz="3200" i="0" u="none"/>
              <a:t>Individual/ Group</a:t>
            </a:r>
            <a:endParaRPr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Char char="▪"/>
            </a:pPr>
            <a:r>
              <a:rPr lang="en-US" sz="3200" i="0" u="none"/>
              <a:t>AG Mech items do not sell in auction</a:t>
            </a:r>
            <a:endParaRPr/>
          </a:p>
          <a:p>
            <a:pPr marL="182563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</a:pPr>
            <a:endParaRPr sz="3200" i="0" u="none"/>
          </a:p>
        </p:txBody>
      </p:sp>
      <p:pic>
        <p:nvPicPr>
          <p:cNvPr id="214" name="Google Shape;214;p19" descr="trailer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4038600"/>
            <a:ext cx="3155950" cy="236696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9"/>
          <p:cNvSpPr txBox="1">
            <a:spLocks noGrp="1"/>
          </p:cNvSpPr>
          <p:nvPr>
            <p:ph type="title"/>
          </p:nvPr>
        </p:nvSpPr>
        <p:spPr>
          <a:xfrm>
            <a:off x="228600" y="336325"/>
            <a:ext cx="8613000" cy="1658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AG MECHANICS</a:t>
            </a:r>
            <a:endParaRPr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6d9bb1f464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19525"/>
            <a:ext cx="8839200" cy="610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93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i="0" u="none" dirty="0"/>
              <a:t>Rabbits will be distributed </a:t>
            </a:r>
            <a:r>
              <a:rPr lang="en-US" sz="2800" b="1" i="0" u="none" dirty="0"/>
              <a:t>December 14, 202</a:t>
            </a:r>
            <a:r>
              <a:rPr lang="en-US" sz="2800" b="1" dirty="0"/>
              <a:t>3 from </a:t>
            </a:r>
            <a:r>
              <a:rPr lang="en-US" sz="2800" b="1" i="0" u="none" dirty="0"/>
              <a:t>2:30-</a:t>
            </a:r>
            <a:r>
              <a:rPr lang="en-US" sz="2800" b="1" dirty="0"/>
              <a:t>4:00 </a:t>
            </a:r>
            <a:r>
              <a:rPr lang="en-US" sz="2800" b="1" i="0" u="none" dirty="0"/>
              <a:t>pm @ </a:t>
            </a:r>
            <a:r>
              <a:rPr lang="en-US" sz="2800" b="1" dirty="0"/>
              <a:t>the KMPC</a:t>
            </a:r>
            <a:endParaRPr sz="2800" b="1" dirty="0"/>
          </a:p>
          <a:p>
            <a:pPr marL="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b="1" dirty="0"/>
          </a:p>
          <a:p>
            <a:pPr marL="914400" marR="0" lvl="0" indent="-4064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 dirty="0"/>
              <a:t>Show 3 of 4 Rabbits</a:t>
            </a:r>
            <a:endParaRPr sz="2800" dirty="0"/>
          </a:p>
          <a:p>
            <a:pPr marL="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2800" dirty="0"/>
          </a:p>
          <a:p>
            <a:pPr marL="914400" marR="0" lvl="0" indent="-4064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 dirty="0"/>
              <a:t>Can enter 4</a:t>
            </a:r>
            <a:r>
              <a:rPr lang="en-US" sz="2800" i="0" u="none" baseline="30000" dirty="0"/>
              <a:t>th</a:t>
            </a:r>
            <a:r>
              <a:rPr lang="en-US" sz="2800" i="0" u="none" dirty="0"/>
              <a:t> rabbit as breeder for </a:t>
            </a:r>
            <a:r>
              <a:rPr lang="en-US" sz="2800" dirty="0"/>
              <a:t>an additional $10 entry fee (optional)</a:t>
            </a:r>
            <a:endParaRPr dirty="0"/>
          </a:p>
          <a:p>
            <a:pPr marL="182563" marR="0" lvl="0" indent="-476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i="0" u="none" dirty="0"/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8446" y="2799325"/>
            <a:ext cx="2214853" cy="16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3"/>
          <p:cNvSpPr txBox="1"/>
          <p:nvPr/>
        </p:nvSpPr>
        <p:spPr>
          <a:xfrm>
            <a:off x="6478000" y="757100"/>
            <a:ext cx="2590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None/>
            </a:pPr>
            <a:r>
              <a:rPr lang="en-US" sz="2200" b="1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All rabbit projects are kept at the student’s home.</a:t>
            </a:r>
            <a:endParaRPr sz="2200" b="1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5817000" cy="1658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FRYER RABBITS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body" idx="1"/>
          </p:nvPr>
        </p:nvSpPr>
        <p:spPr>
          <a:xfrm>
            <a:off x="2933812" y="2031425"/>
            <a:ext cx="6058738" cy="45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825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i="0" u="none" dirty="0"/>
              <a:t>Classes: Junior, Intermediate [*NEW addition this year!] and Senior Divisions</a:t>
            </a:r>
          </a:p>
          <a:p>
            <a:pPr marL="182562" marR="0" lvl="0" indent="-1825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br>
              <a:rPr lang="en-US" sz="2800" dirty="0"/>
            </a:br>
            <a:r>
              <a:rPr lang="en-US" sz="2800" dirty="0"/>
              <a:t>Allowed to show any buck or doe in above categories </a:t>
            </a:r>
            <a:endParaRPr lang="en-US" sz="2800" i="0" u="none" dirty="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i="0" u="none" dirty="0"/>
              <a:t>May only show 1 rabbit per divisio</a:t>
            </a:r>
            <a:r>
              <a:rPr lang="en-US" sz="2800" dirty="0"/>
              <a:t>n</a:t>
            </a:r>
            <a:endParaRPr dirty="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i="0" u="none" dirty="0"/>
              <a:t>Ownership by required date (see Mrs. Roos)</a:t>
            </a:r>
            <a:endParaRPr sz="2800" i="0" u="none" dirty="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dirty="0"/>
              <a:t>Breeding rabbits do NOT sell in the auction</a:t>
            </a:r>
            <a:endParaRPr sz="2800" dirty="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i="0" u="none" dirty="0"/>
          </a:p>
          <a:p>
            <a:pPr marL="182563" marR="0" lvl="0" indent="-4761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i="0" u="none" dirty="0"/>
          </a:p>
        </p:txBody>
      </p:sp>
      <p:pic>
        <p:nvPicPr>
          <p:cNvPr id="229" name="Google Shape;229;p17" descr="Rabbi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200" y="2141991"/>
            <a:ext cx="2741612" cy="322738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7"/>
          <p:cNvSpPr txBox="1"/>
          <p:nvPr/>
        </p:nvSpPr>
        <p:spPr>
          <a:xfrm>
            <a:off x="6387050" y="593250"/>
            <a:ext cx="26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None/>
            </a:pPr>
            <a:r>
              <a:rPr lang="en-US" sz="2200" b="1" i="1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All rabbit projects are kept at the student’s home.</a:t>
            </a:r>
            <a:endParaRPr sz="2200" b="1" i="1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17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6194700" cy="1658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BREEDING RABBITS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>
            <a:spLocks noGrp="1"/>
          </p:cNvSpPr>
          <p:nvPr>
            <p:ph type="body" idx="1"/>
          </p:nvPr>
        </p:nvSpPr>
        <p:spPr>
          <a:xfrm>
            <a:off x="304400" y="2100225"/>
            <a:ext cx="5998500" cy="4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rPr lang="en-US" sz="2800"/>
              <a:t>All projects must be property of the exhibitor and started no later than</a:t>
            </a:r>
            <a:r>
              <a:rPr lang="en-US" sz="2800" b="1" i="0" u="none"/>
              <a:t> </a:t>
            </a:r>
            <a:r>
              <a:rPr lang="en-US" sz="2800" b="1"/>
              <a:t>November 1, 2023</a:t>
            </a:r>
            <a:endParaRPr sz="2800" b="1" i="0" u="none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rPr lang="en-US" sz="2800"/>
              <a:t>Only 1 entry per division. </a:t>
            </a:r>
            <a:endParaRPr sz="280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rPr lang="en-US" sz="2800" i="0" u="none"/>
              <a:t>Entry Fee $</a:t>
            </a:r>
            <a:r>
              <a:rPr lang="en-US" sz="2800"/>
              <a:t>10</a:t>
            </a:r>
            <a:r>
              <a:rPr lang="en-US" sz="2800" i="0" u="none"/>
              <a:t> each</a:t>
            </a:r>
            <a:endParaRPr sz="2800" i="0" u="none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rPr lang="en-US" sz="2800" i="0" u="none"/>
              <a:t>Top 7 overall sell at auction- other entries may sell in Tent Sale. </a:t>
            </a:r>
            <a:endParaRPr sz="280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rPr lang="en-US" sz="2800" i="1"/>
              <a:t>Each entry m</a:t>
            </a:r>
            <a:r>
              <a:rPr lang="en-US" sz="2800" i="1" u="none"/>
              <a:t>ust have a </a:t>
            </a:r>
            <a:r>
              <a:rPr lang="en-US" sz="2800" i="1"/>
              <a:t>portfolio. </a:t>
            </a:r>
            <a:endParaRPr sz="2800" i="1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800" b="1"/>
          </a:p>
          <a:p>
            <a:pPr marL="182563" marR="0" lvl="0" indent="-42861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600" i="1" u="none"/>
          </a:p>
        </p:txBody>
      </p:sp>
      <p:pic>
        <p:nvPicPr>
          <p:cNvPr id="237" name="Google Shape;237;p15" descr="plants"/>
          <p:cNvPicPr preferRelativeResize="0"/>
          <p:nvPr/>
        </p:nvPicPr>
        <p:blipFill rotWithShape="1">
          <a:blip r:embed="rId3">
            <a:alphaModFix/>
          </a:blip>
          <a:srcRect r="7483" b="3827"/>
          <a:stretch/>
        </p:blipFill>
        <p:spPr>
          <a:xfrm>
            <a:off x="6173400" y="2825276"/>
            <a:ext cx="2869150" cy="29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00100" cy="1545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HORTICULTURE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 txBox="1">
            <a:spLocks noGrp="1"/>
          </p:cNvSpPr>
          <p:nvPr>
            <p:ph type="body" idx="1"/>
          </p:nvPr>
        </p:nvSpPr>
        <p:spPr>
          <a:xfrm>
            <a:off x="449325" y="2120512"/>
            <a:ext cx="7772400" cy="4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825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Individual student projects, no group projects</a:t>
            </a:r>
            <a:endParaRPr sz="280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One Entry per student</a:t>
            </a:r>
            <a:endParaRPr sz="2800" i="0" u="none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 i="0" u="none"/>
              <a:t>7 minute presentation</a:t>
            </a:r>
            <a:r>
              <a:rPr lang="en-US" sz="2800"/>
              <a:t>, display and written report</a:t>
            </a:r>
            <a:endParaRPr sz="280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1</a:t>
            </a:r>
            <a:r>
              <a:rPr lang="en-US" sz="2800" i="0" u="none" baseline="30000"/>
              <a:t>st</a:t>
            </a:r>
            <a:r>
              <a:rPr lang="en-US" sz="2800" i="0" u="none"/>
              <a:t> through 10</a:t>
            </a:r>
            <a:r>
              <a:rPr lang="en-US" sz="2800" i="0" u="none" baseline="30000"/>
              <a:t>th</a:t>
            </a:r>
            <a:r>
              <a:rPr lang="en-US" sz="2800" i="0" u="none"/>
              <a:t> receive ribbons </a:t>
            </a:r>
            <a:endParaRPr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Grand Champion receive belt buckles and trophy</a:t>
            </a:r>
            <a:endParaRPr sz="2800" i="0" u="none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 Reserve Champion receives belt buckles</a:t>
            </a:r>
            <a:endParaRPr sz="2800"/>
          </a:p>
        </p:txBody>
      </p:sp>
      <p:pic>
        <p:nvPicPr>
          <p:cNvPr id="244" name="Google Shape;2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4175" y="4917050"/>
            <a:ext cx="2079825" cy="19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0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AGRISCIENCE FAIR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 txBox="1">
            <a:spLocks noGrp="1"/>
          </p:cNvSpPr>
          <p:nvPr>
            <p:ph type="body" idx="1"/>
          </p:nvPr>
        </p:nvSpPr>
        <p:spPr>
          <a:xfrm>
            <a:off x="3657600" y="2130825"/>
            <a:ext cx="4914900" cy="43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▪"/>
            </a:pPr>
            <a:r>
              <a:rPr lang="en-US" sz="2800" i="0" u="none">
                <a:solidFill>
                  <a:srgbClr val="FFFFFF"/>
                </a:solidFill>
              </a:rPr>
              <a:t>Must be in</a:t>
            </a:r>
            <a:r>
              <a:rPr lang="en-US" sz="2800">
                <a:solidFill>
                  <a:srgbClr val="FFFFFF"/>
                </a:solidFill>
              </a:rPr>
              <a:t> or </a:t>
            </a:r>
            <a:r>
              <a:rPr lang="en-US" sz="2800" i="0" u="none">
                <a:solidFill>
                  <a:srgbClr val="FFFFFF"/>
                </a:solidFill>
              </a:rPr>
              <a:t>have taken Floral Design</a:t>
            </a:r>
            <a:endParaRPr/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▪"/>
            </a:pPr>
            <a:r>
              <a:rPr lang="en-US" sz="2800" i="0" u="none">
                <a:solidFill>
                  <a:srgbClr val="FFFFFF"/>
                </a:solidFill>
              </a:rPr>
              <a:t>Arrangements placing 1</a:t>
            </a:r>
            <a:r>
              <a:rPr lang="en-US" sz="2800" i="0" u="none" baseline="30000">
                <a:solidFill>
                  <a:srgbClr val="FFFFFF"/>
                </a:solidFill>
              </a:rPr>
              <a:t>st</a:t>
            </a:r>
            <a:r>
              <a:rPr lang="en-US" sz="2800" i="0" u="none">
                <a:solidFill>
                  <a:srgbClr val="FFFFFF"/>
                </a:solidFill>
              </a:rPr>
              <a:t> through 5</a:t>
            </a:r>
            <a:r>
              <a:rPr lang="en-US" sz="2800" i="0" u="none" baseline="30000">
                <a:solidFill>
                  <a:srgbClr val="FFFFFF"/>
                </a:solidFill>
              </a:rPr>
              <a:t>th</a:t>
            </a:r>
            <a:r>
              <a:rPr lang="en-US" sz="2800" i="0" u="none">
                <a:solidFill>
                  <a:srgbClr val="FFFFFF"/>
                </a:solidFill>
              </a:rPr>
              <a:t> will be eligible for auction</a:t>
            </a:r>
            <a:endParaRPr/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▪"/>
            </a:pPr>
            <a:r>
              <a:rPr lang="en-US" sz="2800" i="0" u="none">
                <a:solidFill>
                  <a:srgbClr val="FFFFFF"/>
                </a:solidFill>
              </a:rPr>
              <a:t>All other arrangements may be sold in the tent sale</a:t>
            </a:r>
            <a:endParaRPr/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▪"/>
            </a:pPr>
            <a:r>
              <a:rPr lang="en-US" sz="2800" i="0" u="none">
                <a:solidFill>
                  <a:srgbClr val="FFFFFF"/>
                </a:solidFill>
              </a:rPr>
              <a:t>Official Dress is required,</a:t>
            </a:r>
            <a:r>
              <a:rPr lang="en-US" sz="2800">
                <a:solidFill>
                  <a:srgbClr val="FFFFFF"/>
                </a:solidFill>
              </a:rPr>
              <a:t> </a:t>
            </a:r>
            <a:r>
              <a:rPr lang="en-US" sz="2800" i="0" u="none">
                <a:solidFill>
                  <a:srgbClr val="FFFFFF"/>
                </a:solidFill>
              </a:rPr>
              <a:t>FFA jacket is not</a:t>
            </a:r>
            <a:endParaRPr/>
          </a:p>
        </p:txBody>
      </p:sp>
      <p:pic>
        <p:nvPicPr>
          <p:cNvPr id="251" name="Google Shape;251;p16" descr="redandorangemoder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559050"/>
            <a:ext cx="32004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FLORAL DESIGN COMPETITION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44560a5caf_0_0"/>
          <p:cNvSpPr txBox="1">
            <a:spLocks noGrp="1"/>
          </p:cNvSpPr>
          <p:nvPr>
            <p:ph type="body" idx="1"/>
          </p:nvPr>
        </p:nvSpPr>
        <p:spPr>
          <a:xfrm>
            <a:off x="304800" y="2130825"/>
            <a:ext cx="8433000" cy="42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2575" marR="0" lvl="0" indent="-282575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Noto Sans Symbols"/>
              <a:buNone/>
            </a:pPr>
            <a:r>
              <a:rPr lang="en-US" sz="3580" b="1">
                <a:solidFill>
                  <a:srgbClr val="FFFFFF"/>
                </a:solidFill>
              </a:rPr>
              <a:t>Theme: Weights &amp; Measures</a:t>
            </a:r>
            <a:endParaRPr sz="3580" b="1">
              <a:solidFill>
                <a:srgbClr val="FFFFFF"/>
              </a:solidFill>
            </a:endParaRPr>
          </a:p>
          <a:p>
            <a:pPr marL="282575" marR="0" lvl="0" indent="-282575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380"/>
              <a:buFont typeface="Noto Sans Symbols"/>
              <a:buNone/>
            </a:pPr>
            <a:endParaRPr sz="2580" b="1">
              <a:solidFill>
                <a:srgbClr val="FFFFFF"/>
              </a:solidFill>
            </a:endParaRPr>
          </a:p>
          <a:p>
            <a:pPr marL="457200" marR="0" lvl="0" indent="-40513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780"/>
              <a:buChar char="▪"/>
            </a:pPr>
            <a:r>
              <a:rPr lang="en-US" sz="2780" b="1">
                <a:solidFill>
                  <a:srgbClr val="FFFFFF"/>
                </a:solidFill>
              </a:rPr>
              <a:t>One Entry Per Student - Entry Fee is  $10. </a:t>
            </a:r>
            <a:endParaRPr sz="2780">
              <a:solidFill>
                <a:srgbClr val="FFFFFF"/>
              </a:solidFill>
            </a:endParaRPr>
          </a:p>
          <a:p>
            <a:pPr marL="457200" marR="0" lvl="0" indent="-40513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780"/>
              <a:buChar char="▪"/>
            </a:pPr>
            <a:r>
              <a:rPr lang="en-US" sz="2780">
                <a:solidFill>
                  <a:srgbClr val="FFFFFF"/>
                </a:solidFill>
              </a:rPr>
              <a:t>Entries will be eligible to be sold in Freezer Sale only.</a:t>
            </a:r>
            <a:endParaRPr sz="2780">
              <a:solidFill>
                <a:srgbClr val="FFFFFF"/>
              </a:solidFill>
            </a:endParaRPr>
          </a:p>
          <a:p>
            <a:pPr marL="457200" marR="0" lvl="0" indent="-40513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780"/>
              <a:buChar char="▪"/>
            </a:pPr>
            <a:r>
              <a:rPr lang="en-US" sz="2780">
                <a:solidFill>
                  <a:srgbClr val="FFFFFF"/>
                </a:solidFill>
              </a:rPr>
              <a:t>The top ten projects will receive ribbons. Grand Champion overall will receive a belt buckle, trophy, and Klein FFA Alumni Sponsored Scholarship. Reserve overall will receive a buckle.</a:t>
            </a:r>
            <a:endParaRPr sz="278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2580">
              <a:solidFill>
                <a:srgbClr val="FFFFFF"/>
              </a:solidFill>
            </a:endParaRPr>
          </a:p>
        </p:txBody>
      </p:sp>
      <p:sp>
        <p:nvSpPr>
          <p:cNvPr id="258" name="Google Shape;258;g144560a5caf_0_0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PHOTOGRAPHY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>
            <a:spLocks noGrp="1"/>
          </p:cNvSpPr>
          <p:nvPr>
            <p:ph type="body" idx="1"/>
          </p:nvPr>
        </p:nvSpPr>
        <p:spPr>
          <a:xfrm>
            <a:off x="479025" y="2011350"/>
            <a:ext cx="3864300" cy="4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i="1" u="none"/>
              <a:t>Large animal</a:t>
            </a:r>
            <a:r>
              <a:rPr lang="en-US" sz="2800" i="1"/>
              <a:t>s</a:t>
            </a:r>
            <a:r>
              <a:rPr lang="en-US" sz="2800" i="1" u="none"/>
              <a:t>:</a:t>
            </a: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i="0" u="none"/>
              <a:t>Steers</a:t>
            </a:r>
            <a:endParaRPr sz="2800"/>
          </a:p>
          <a:p>
            <a:pPr marL="511175" marR="0" lvl="1" indent="-29529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1</a:t>
            </a:r>
            <a:r>
              <a:rPr lang="en-US" sz="2800"/>
              <a:t>1</a:t>
            </a:r>
            <a:r>
              <a:rPr lang="en-US" sz="2800" i="0" u="none" strike="noStrike" cap="none"/>
              <a:t> in auction</a:t>
            </a:r>
            <a:endParaRPr sz="2800"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800" i="0" u="none"/>
              <a:t>Pigs </a:t>
            </a:r>
            <a:endParaRPr sz="2800" i="0" u="none"/>
          </a:p>
          <a:p>
            <a:pPr marL="511175" marR="0" lvl="1" indent="-29529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3</a:t>
            </a:r>
            <a:r>
              <a:rPr lang="en-US" sz="2800"/>
              <a:t>2</a:t>
            </a:r>
            <a:r>
              <a:rPr lang="en-US" sz="2800" i="0" u="none" strike="noStrike" cap="none"/>
              <a:t> in auction</a:t>
            </a:r>
            <a:endParaRPr sz="2800" i="0" u="none" strike="noStrike" cap="none"/>
          </a:p>
          <a:p>
            <a:pPr marL="0" marR="0" lvl="0" indent="-177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 Lambs </a:t>
            </a:r>
            <a:endParaRPr sz="2800" i="0" u="none"/>
          </a:p>
          <a:p>
            <a:pPr marL="511175" marR="0" lvl="1" indent="-29529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12 in auction</a:t>
            </a:r>
            <a:endParaRPr sz="2800" i="0" u="none" strike="noStrike" cap="none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i="0" u="none"/>
              <a:t>Goats </a:t>
            </a:r>
            <a:endParaRPr sz="2800" i="0" u="none"/>
          </a:p>
          <a:p>
            <a:pPr marL="511175" marR="0" lvl="1" indent="-29529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12 in auction</a:t>
            </a:r>
            <a:endParaRPr sz="2800" i="0" u="none" strike="noStrike" cap="none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800" i="0" u="none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800" i="0" u="none"/>
          </a:p>
          <a:p>
            <a:pPr marL="182562" marR="0" lvl="0" indent="-4286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800" i="0" u="none"/>
          </a:p>
        </p:txBody>
      </p:sp>
      <p:sp>
        <p:nvSpPr>
          <p:cNvPr id="264" name="Google Shape;264;p22"/>
          <p:cNvSpPr txBox="1">
            <a:spLocks noGrp="1"/>
          </p:cNvSpPr>
          <p:nvPr>
            <p:ph type="body" idx="2"/>
          </p:nvPr>
        </p:nvSpPr>
        <p:spPr>
          <a:xfrm>
            <a:off x="4800600" y="2011362"/>
            <a:ext cx="3657600" cy="4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2800" i="1" u="none"/>
              <a:t>Small Animals: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800" i="0" u="none"/>
              <a:t>Turkeys </a:t>
            </a:r>
            <a:endParaRPr sz="2800" i="0" u="none"/>
          </a:p>
          <a:p>
            <a:pPr marL="411162" marR="0" lvl="1" indent="-1952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10 in auction</a:t>
            </a:r>
            <a:endParaRPr sz="2800" i="0" u="none" strike="noStrike" cap="none"/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800" i="0" u="none"/>
              <a:t>Broilers </a:t>
            </a:r>
            <a:endParaRPr sz="2800" i="0" u="none"/>
          </a:p>
          <a:p>
            <a:pPr marL="411162" marR="0" lvl="1" indent="-1952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10 pens in auction</a:t>
            </a:r>
            <a:endParaRPr sz="2800" i="0" u="none" strike="noStrike" cap="none"/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800" i="0" u="none"/>
              <a:t>Fryers </a:t>
            </a:r>
            <a:endParaRPr sz="2800" i="0" u="none"/>
          </a:p>
          <a:p>
            <a:pPr marL="411162" marR="0" lvl="1" indent="-1952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10 pens in auction</a:t>
            </a:r>
            <a:endParaRPr sz="2800" i="0" u="none" strike="noStrike" cap="none"/>
          </a:p>
          <a:p>
            <a:pPr marL="182562" marR="0" lvl="0" indent="-1746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oto Sans Symbols"/>
              <a:buNone/>
            </a:pPr>
            <a:endParaRPr sz="2600" i="0" u="none" strike="noStrike" cap="none"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AUCTION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>
            <a:spLocks noGrp="1"/>
          </p:cNvSpPr>
          <p:nvPr>
            <p:ph type="body" idx="1"/>
          </p:nvPr>
        </p:nvSpPr>
        <p:spPr>
          <a:xfrm>
            <a:off x="4419600" y="2065337"/>
            <a:ext cx="4495800" cy="4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/>
              <a:t>Showmanship Winners: </a:t>
            </a:r>
            <a:endParaRPr sz="2800" i="0" u="none"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 i="0" u="none"/>
              <a:t>Showmanship winners will sell in the auction</a:t>
            </a:r>
            <a:endParaRPr sz="280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 </a:t>
            </a:r>
            <a:r>
              <a:rPr lang="en-US" sz="2800" i="0" u="none"/>
              <a:t>Student may sell up to 3 items in auction. Grand &amp; Reserve items will sell at auction</a:t>
            </a:r>
            <a:endParaRPr sz="2800"/>
          </a:p>
          <a:p>
            <a:pPr marL="182563" marR="0" lvl="0" indent="-30161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2400" i="0" u="none"/>
          </a:p>
        </p:txBody>
      </p:sp>
      <p:sp>
        <p:nvSpPr>
          <p:cNvPr id="271" name="Google Shape;271;p23"/>
          <p:cNvSpPr txBox="1">
            <a:spLocks noGrp="1"/>
          </p:cNvSpPr>
          <p:nvPr>
            <p:ph type="body" idx="2"/>
          </p:nvPr>
        </p:nvSpPr>
        <p:spPr>
          <a:xfrm>
            <a:off x="533400" y="2085975"/>
            <a:ext cx="3657600" cy="42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US" sz="2800" i="1" u="none"/>
              <a:t>Additional items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800" i="0" u="none"/>
              <a:t>Horticulture:  </a:t>
            </a:r>
            <a:endParaRPr sz="2800" i="0" u="none"/>
          </a:p>
          <a:p>
            <a:pPr marL="411162" marR="0" lvl="1" indent="-2079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7 in auction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800" i="0" u="none"/>
              <a:t>Floral Design: </a:t>
            </a:r>
            <a:endParaRPr sz="2800" i="0" u="none"/>
          </a:p>
          <a:p>
            <a:pPr marL="411162" marR="0" lvl="1" indent="-2079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Char char="▪"/>
            </a:pPr>
            <a:r>
              <a:rPr lang="en-US" sz="2800"/>
              <a:t>T</a:t>
            </a:r>
            <a:r>
              <a:rPr lang="en-US" sz="2800" i="0" u="none" strike="noStrike" cap="none"/>
              <a:t>op 5 in auction</a:t>
            </a:r>
            <a:endParaRPr sz="2800"/>
          </a:p>
          <a:p>
            <a:pPr marL="182563" marR="0" lvl="0" indent="-30161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2400" i="0" u="none" strike="noStrike" cap="none"/>
          </a:p>
        </p:txBody>
      </p:sp>
      <p:sp>
        <p:nvSpPr>
          <p:cNvPr id="272" name="Google Shape;272;p23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AUCTION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 txBox="1"/>
          <p:nvPr/>
        </p:nvSpPr>
        <p:spPr>
          <a:xfrm>
            <a:off x="685800" y="2275200"/>
            <a:ext cx="77724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●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Locate a “buyer” for your animal</a:t>
            </a:r>
            <a:endParaRPr sz="2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○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Local business, family members, friends</a:t>
            </a:r>
            <a:endParaRPr sz="28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●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Guarantees purchase of your project…if you don’t make auction</a:t>
            </a:r>
            <a:endParaRPr sz="28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●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Suggested purchase amounts are indicated on the form</a:t>
            </a:r>
            <a:endParaRPr sz="1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685800" y="1143000"/>
            <a:ext cx="7772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exhibitors are encouraged to have a pre-sale buyer for each large animal project shown.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4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PRE-SALE BUYERS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8559f3d9b_0_11"/>
          <p:cNvSpPr txBox="1"/>
          <p:nvPr/>
        </p:nvSpPr>
        <p:spPr>
          <a:xfrm>
            <a:off x="192200" y="2918675"/>
            <a:ext cx="4907400" cy="3140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Options for animal after purchase…</a:t>
            </a:r>
            <a:endParaRPr sz="28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-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Send to processor</a:t>
            </a:r>
            <a:endParaRPr sz="28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-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Donate to charity</a:t>
            </a:r>
            <a:endParaRPr sz="28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-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Donate to chapter</a:t>
            </a:r>
            <a:endParaRPr sz="28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-"/>
            </a:pPr>
            <a:r>
              <a:rPr lang="en-US" sz="28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Take them home </a:t>
            </a:r>
            <a:endParaRPr sz="28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ge8559f3d9b_0_11"/>
          <p:cNvSpPr txBox="1"/>
          <p:nvPr/>
        </p:nvSpPr>
        <p:spPr>
          <a:xfrm>
            <a:off x="267425" y="1937350"/>
            <a:ext cx="854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100" i="0" u="sng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exhibitors are encouraged to have a pre-sale buyer for each large animal project shown. </a:t>
            </a:r>
            <a:endParaRPr sz="17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6" name="Google Shape;286;ge8559f3d9b_0_11"/>
          <p:cNvCxnSpPr/>
          <p:nvPr/>
        </p:nvCxnSpPr>
        <p:spPr>
          <a:xfrm>
            <a:off x="5334000" y="3733800"/>
            <a:ext cx="0" cy="2590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e8559f3d9b_0_11"/>
          <p:cNvSpPr txBox="1"/>
          <p:nvPr/>
        </p:nvSpPr>
        <p:spPr>
          <a:xfrm>
            <a:off x="5334000" y="2595425"/>
            <a:ext cx="3539400" cy="378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rbel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Pre-Sale Amounts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Steer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$3,0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00.00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Swine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$400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.00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Lamb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$500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.00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Goat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$750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.00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Turkey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$150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.00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Fryer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$300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.00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Broiler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$150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.00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Horticulture </a:t>
            </a: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$50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.00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</a:pPr>
            <a:r>
              <a:rPr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Photography $50.00</a:t>
            </a:r>
            <a:r>
              <a:rPr lang="en-US" sz="24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4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ge8559f3d9b_0_11"/>
          <p:cNvSpPr txBox="1">
            <a:spLocks noGrp="1"/>
          </p:cNvSpPr>
          <p:nvPr>
            <p:ph type="title"/>
          </p:nvPr>
        </p:nvSpPr>
        <p:spPr>
          <a:xfrm>
            <a:off x="192200" y="3727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PRE-SALE BUYERS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27652a6aa60_0_16"/>
          <p:cNvPicPr preferRelativeResize="0"/>
          <p:nvPr/>
        </p:nvPicPr>
        <p:blipFill rotWithShape="1">
          <a:blip r:embed="rId3">
            <a:alphaModFix/>
          </a:blip>
          <a:srcRect t="28390" b="27750"/>
          <a:stretch/>
        </p:blipFill>
        <p:spPr>
          <a:xfrm>
            <a:off x="1497737" y="509975"/>
            <a:ext cx="6148525" cy="583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>
            <a:spLocks noGrp="1"/>
          </p:cNvSpPr>
          <p:nvPr>
            <p:ph type="body" idx="1"/>
          </p:nvPr>
        </p:nvSpPr>
        <p:spPr>
          <a:xfrm>
            <a:off x="540300" y="1835925"/>
            <a:ext cx="3777000" cy="4270500"/>
          </a:xfrm>
          <a:prstGeom prst="rect">
            <a:avLst/>
          </a:prstGeom>
          <a:noFill/>
          <a:ln w="76200" cap="flat" cmpd="sng">
            <a:solidFill>
              <a:srgbClr val="2C2C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rPr lang="en-US" sz="2300" b="1" i="0" u="sng"/>
              <a:t>Klein  </a:t>
            </a:r>
            <a:r>
              <a:rPr lang="en-US" sz="2300" b="1" u="sng"/>
              <a:t>Show </a:t>
            </a:r>
            <a:r>
              <a:rPr lang="en-US" sz="2300" b="1" i="0" u="sng"/>
              <a:t>Animal</a:t>
            </a:r>
            <a:endParaRPr sz="2300"/>
          </a:p>
          <a:p>
            <a:pPr marL="457200" marR="0" lvl="0" indent="-3746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300"/>
              <a:buChar char="▪"/>
            </a:pPr>
            <a:r>
              <a:rPr lang="en-US" sz="2300" i="0" u="none"/>
              <a:t>Animal Purchase Payment</a:t>
            </a:r>
            <a:endParaRPr sz="2300"/>
          </a:p>
          <a:p>
            <a:pPr marL="914400" marR="0" lvl="1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en-US" sz="2300" b="1" i="0" u="none" strike="noStrike" cap="none"/>
              <a:t>Cashiers Check,</a:t>
            </a:r>
            <a:r>
              <a:rPr lang="en-US" sz="2300" b="1"/>
              <a:t> OR </a:t>
            </a:r>
            <a:r>
              <a:rPr lang="en-US" sz="2300" b="1" i="0" u="none" strike="noStrike" cap="none"/>
              <a:t>Money Order</a:t>
            </a:r>
            <a:endParaRPr sz="2300" b="1" i="0" u="none" strike="noStrike" cap="none"/>
          </a:p>
          <a:p>
            <a:pPr marL="4572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300" i="1"/>
              <a:t>Make Payable to Klein ISD Show Association  </a:t>
            </a:r>
            <a:r>
              <a:rPr lang="en-US" sz="2300"/>
              <a:t>    </a:t>
            </a:r>
            <a:endParaRPr sz="2300"/>
          </a:p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orbel"/>
              <a:buChar char="▪"/>
            </a:pPr>
            <a:r>
              <a:rPr lang="en-US" sz="2300" i="0" u="none"/>
              <a:t>Animal Purchase Form- </a:t>
            </a:r>
            <a:r>
              <a:rPr lang="en-US" sz="2000"/>
              <a:t>PALE  YELLOW PAPER</a:t>
            </a:r>
            <a:endParaRPr sz="2000"/>
          </a:p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 sz="2300" i="0" u="none"/>
              <a:t>Show Rules</a:t>
            </a:r>
            <a:r>
              <a:rPr lang="en-US" sz="2300"/>
              <a:t>/</a:t>
            </a:r>
            <a:r>
              <a:rPr lang="en-US" sz="2300" i="0" u="none"/>
              <a:t>Media Release</a:t>
            </a:r>
            <a:r>
              <a:rPr lang="en-US" sz="2300"/>
              <a:t> &amp; </a:t>
            </a:r>
            <a:r>
              <a:rPr lang="en-US" sz="2300" i="0" u="none"/>
              <a:t>W-9- </a:t>
            </a:r>
            <a:r>
              <a:rPr lang="en-US" sz="2000"/>
              <a:t>NEON YELLOW PAPER</a:t>
            </a:r>
            <a:endParaRPr sz="2000"/>
          </a:p>
          <a:p>
            <a:pPr marL="182563" marR="0" lvl="0" indent="-42861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200" i="0" u="none"/>
          </a:p>
        </p:txBody>
      </p:sp>
      <p:sp>
        <p:nvSpPr>
          <p:cNvPr id="294" name="Google Shape;294;p26"/>
          <p:cNvSpPr txBox="1">
            <a:spLocks noGrp="1"/>
          </p:cNvSpPr>
          <p:nvPr>
            <p:ph type="body" idx="2"/>
          </p:nvPr>
        </p:nvSpPr>
        <p:spPr>
          <a:xfrm>
            <a:off x="4572000" y="1809675"/>
            <a:ext cx="3886200" cy="42969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r>
              <a:rPr lang="en-US" sz="2400" b="1" i="0" u="sng"/>
              <a:t>Barn </a:t>
            </a:r>
            <a:r>
              <a:rPr lang="en-US" sz="2400" b="1" u="sng"/>
              <a:t>Animals</a:t>
            </a: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en-US" sz="2400" i="0" u="none"/>
              <a:t>Barn Fees Paid</a:t>
            </a:r>
            <a:endParaRPr sz="2400"/>
          </a:p>
          <a:p>
            <a:pPr marL="411162" marR="0" lvl="1" indent="-2079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</a:pPr>
            <a:r>
              <a:rPr lang="en-US" sz="2400" b="1" i="0" u="none" strike="noStrike" cap="none"/>
              <a:t>Personal Check, Money Order, Cashiers check, Cash</a:t>
            </a:r>
            <a:endParaRPr sz="2400" b="1"/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r>
              <a:rPr lang="en-US" sz="2400" i="0" u="none"/>
              <a:t>Barn Card</a:t>
            </a:r>
            <a:endParaRPr sz="2400"/>
          </a:p>
          <a:p>
            <a:pPr marL="411162" marR="0" lvl="1" indent="-20796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</a:pPr>
            <a:r>
              <a:rPr lang="en-US" sz="2400" i="0" u="none" strike="noStrike" cap="none"/>
              <a:t>Please bring existing barn cards with you</a:t>
            </a: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r>
              <a:rPr lang="en-US" sz="2400" i="0" u="none"/>
              <a:t>Barn Rules- </a:t>
            </a:r>
            <a:r>
              <a:rPr lang="en-US" sz="2000" i="0" u="none"/>
              <a:t>SAL</a:t>
            </a:r>
            <a:r>
              <a:rPr lang="en-US" sz="2000"/>
              <a:t>MON OR PURPLE PAPER</a:t>
            </a:r>
            <a:endParaRPr sz="2000"/>
          </a:p>
        </p:txBody>
      </p:sp>
      <p:sp>
        <p:nvSpPr>
          <p:cNvPr id="295" name="Google Shape;295;p26"/>
          <p:cNvSpPr txBox="1"/>
          <p:nvPr/>
        </p:nvSpPr>
        <p:spPr>
          <a:xfrm>
            <a:off x="540300" y="6106425"/>
            <a:ext cx="830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rbe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EVERYONE WILL TURN IN A BARN RULES AGREEMENT FORM. Even Off-Barn for contact information for parent and student.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84450" y="171450"/>
            <a:ext cx="89751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3333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REQUIRED FORMS &amp; PAYMENTS (GREEN CHECKLIST)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616240629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827" y="152400"/>
            <a:ext cx="506234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26d9bb1f464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187" y="40250"/>
            <a:ext cx="5235626" cy="67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44560a5caf_0_7"/>
          <p:cNvSpPr txBox="1">
            <a:spLocks noGrp="1"/>
          </p:cNvSpPr>
          <p:nvPr>
            <p:ph type="body" idx="1"/>
          </p:nvPr>
        </p:nvSpPr>
        <p:spPr>
          <a:xfrm>
            <a:off x="0" y="2013125"/>
            <a:ext cx="9144000" cy="47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3500"/>
              <a:t>STEERS:  @kisdsteers           HEIFERS:@KOheif</a:t>
            </a:r>
            <a:endParaRPr sz="35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3500"/>
              <a:t>LAMBS: @kolam23</a:t>
            </a:r>
            <a:endParaRPr sz="35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3500"/>
              <a:t>GOATS: @kogoat24</a:t>
            </a:r>
            <a:endParaRPr sz="35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3500"/>
              <a:t>PIGS: @kisdpigs24</a:t>
            </a:r>
            <a:endParaRPr sz="35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3500"/>
              <a:t>TURKEYS: @koturkey   	BROILERS:@kobroiler</a:t>
            </a:r>
            <a:endParaRPr sz="35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3500"/>
              <a:t>BREEDING POULTRY: @koclucker</a:t>
            </a:r>
            <a:endParaRPr sz="35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3500"/>
              <a:t>RABBITS: @korabbi</a:t>
            </a:r>
            <a:endParaRPr sz="35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/>
          </a:p>
        </p:txBody>
      </p:sp>
      <p:sp>
        <p:nvSpPr>
          <p:cNvPr id="313" name="Google Shape;313;g144560a5caf_0_7"/>
          <p:cNvSpPr txBox="1">
            <a:spLocks noGrp="1"/>
          </p:cNvSpPr>
          <p:nvPr>
            <p:ph type="title"/>
          </p:nvPr>
        </p:nvSpPr>
        <p:spPr>
          <a:xfrm>
            <a:off x="262800" y="2090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REMIND GROUP CODES</a:t>
            </a:r>
            <a:endParaRPr sz="48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TEXT CODE TO 81010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4494ec2e16_0_1"/>
          <p:cNvSpPr txBox="1">
            <a:spLocks noGrp="1"/>
          </p:cNvSpPr>
          <p:nvPr>
            <p:ph type="body" idx="1"/>
          </p:nvPr>
        </p:nvSpPr>
        <p:spPr>
          <a:xfrm>
            <a:off x="262800" y="1918550"/>
            <a:ext cx="8289000" cy="4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4800"/>
              <a:t>HORTICULTURE: @kohort24</a:t>
            </a:r>
            <a:endParaRPr sz="4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4800"/>
              <a:t>AG SCIENCE FAIR: @kosci24</a:t>
            </a:r>
            <a:endParaRPr sz="4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4800"/>
              <a:t>FLORAL CONTEST: </a:t>
            </a:r>
            <a:r>
              <a:rPr lang="en-US" sz="4400"/>
              <a:t>@kisdfloral</a:t>
            </a:r>
            <a:endParaRPr sz="44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en-US" sz="4800"/>
              <a:t>PHOTOGRAPHY: @kisdphoto</a:t>
            </a:r>
            <a:endParaRPr sz="3700"/>
          </a:p>
        </p:txBody>
      </p:sp>
      <p:sp>
        <p:nvSpPr>
          <p:cNvPr id="319" name="Google Shape;319;g14494ec2e16_0_1"/>
          <p:cNvSpPr txBox="1">
            <a:spLocks noGrp="1"/>
          </p:cNvSpPr>
          <p:nvPr>
            <p:ph type="title"/>
          </p:nvPr>
        </p:nvSpPr>
        <p:spPr>
          <a:xfrm>
            <a:off x="262800" y="209025"/>
            <a:ext cx="8618400" cy="147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REMIND GROUP CODES</a:t>
            </a:r>
            <a:endParaRPr sz="48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TEXT CODE TO 81010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3d4b6dd6f1_0_1"/>
          <p:cNvSpPr txBox="1">
            <a:spLocks noGrp="1"/>
          </p:cNvSpPr>
          <p:nvPr>
            <p:ph type="title"/>
          </p:nvPr>
        </p:nvSpPr>
        <p:spPr>
          <a:xfrm>
            <a:off x="685800" y="206387"/>
            <a:ext cx="7772400" cy="1508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ATTENDANCE FORM! MUST FILL OUT TO GET CREDIT FOR BEING HERE!</a:t>
            </a:r>
            <a:endParaRPr/>
          </a:p>
        </p:txBody>
      </p:sp>
      <p:pic>
        <p:nvPicPr>
          <p:cNvPr id="326" name="Google Shape;326;g23d4b6dd6f1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525" y="1659437"/>
            <a:ext cx="4760939" cy="4760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6a6abc512_3_0"/>
          <p:cNvSpPr txBox="1">
            <a:spLocks noGrp="1"/>
          </p:cNvSpPr>
          <p:nvPr>
            <p:ph type="title"/>
          </p:nvPr>
        </p:nvSpPr>
        <p:spPr>
          <a:xfrm>
            <a:off x="685800" y="155577"/>
            <a:ext cx="7772400" cy="12306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</a:rPr>
              <a:t>PAPERWORK</a:t>
            </a:r>
            <a:endParaRPr sz="4800">
              <a:solidFill>
                <a:schemeClr val="dk2"/>
              </a:solidFill>
            </a:endParaRPr>
          </a:p>
        </p:txBody>
      </p:sp>
      <p:sp>
        <p:nvSpPr>
          <p:cNvPr id="112" name="Google Shape;112;g146a6abc512_3_0"/>
          <p:cNvSpPr txBox="1">
            <a:spLocks noGrp="1"/>
          </p:cNvSpPr>
          <p:nvPr>
            <p:ph type="body" idx="1"/>
          </p:nvPr>
        </p:nvSpPr>
        <p:spPr>
          <a:xfrm>
            <a:off x="214300" y="1792250"/>
            <a:ext cx="8458200" cy="498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120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GREEN - CHECKLIST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PALE YELLOW - GROUP BUY FORM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GOLDEN YELLOW- NON-GROUP BUY FORM 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NEON YELLOW - SHOW RULES MEDIA RELEASE/ W-9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SALMON/PURPLE - PROJECT CENTER RULES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RED - PROJECT CENTER ADDENDUM 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en-US" sz="3000"/>
              <a:t>WHITE - EXHIBITOR HANDBOOK </a:t>
            </a:r>
            <a:endParaRPr sz="3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685800" y="284152"/>
            <a:ext cx="7772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 i="0" u="none">
                <a:solidFill>
                  <a:schemeClr val="dk2"/>
                </a:solidFill>
              </a:rPr>
              <a:t>ANIMALS IN FFA</a:t>
            </a:r>
            <a:endParaRPr sz="4800"/>
          </a:p>
        </p:txBody>
      </p:sp>
      <p:sp>
        <p:nvSpPr>
          <p:cNvPr id="118" name="Google Shape;118;p2"/>
          <p:cNvSpPr txBox="1">
            <a:spLocks noGrp="1"/>
          </p:cNvSpPr>
          <p:nvPr>
            <p:ph type="body" idx="1"/>
          </p:nvPr>
        </p:nvSpPr>
        <p:spPr>
          <a:xfrm>
            <a:off x="555550" y="1792287"/>
            <a:ext cx="7772400" cy="4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571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 i="0" u="none" strike="noStrike" cap="none"/>
              <a:t>Students can choose to raise an animal for the Klein ISD show</a:t>
            </a:r>
            <a:endParaRPr sz="3200"/>
          </a:p>
          <a:p>
            <a:pPr marL="182562" marR="0" lvl="0" indent="-1571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Char char="▪"/>
            </a:pPr>
            <a:r>
              <a:rPr lang="en-US" sz="3200" i="0" u="none" strike="noStrike" cap="none"/>
              <a:t>Not required for class or to be in FFA</a:t>
            </a:r>
            <a:endParaRPr sz="3200"/>
          </a:p>
          <a:p>
            <a:pPr marL="182562" marR="0" lvl="0" indent="-1571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Char char="▪"/>
            </a:pPr>
            <a:r>
              <a:rPr lang="en-US" sz="3200" i="0" u="none" strike="noStrike" cap="none"/>
              <a:t>Student required to go to barn twice daily to feed</a:t>
            </a:r>
            <a:endParaRPr sz="3200"/>
          </a:p>
          <a:p>
            <a:pPr marL="182562" marR="0" lvl="0" indent="-1571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Noto Sans Symbols"/>
              <a:buChar char="▪"/>
            </a:pPr>
            <a:r>
              <a:rPr lang="en-US" sz="3200" i="0" u="none" strike="noStrike" cap="none"/>
              <a:t>Fees: Barn, Animal, Food, Shavings, FFA </a:t>
            </a:r>
            <a:r>
              <a:rPr lang="en-US" sz="3200"/>
              <a:t>Dues, Official Dress,</a:t>
            </a:r>
            <a:r>
              <a:rPr lang="en-US" sz="3200" i="0" u="none" strike="noStrike" cap="none"/>
              <a:t> Etc. </a:t>
            </a:r>
            <a:endParaRPr sz="3200"/>
          </a:p>
          <a:p>
            <a:pPr marL="182562" marR="0" lvl="0" indent="-476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182562" marR="0" lvl="0" indent="-428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182563" marR="0" lvl="0" indent="-42861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None/>
            </a:pPr>
            <a:endParaRPr sz="2200" b="0" i="0" u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body" idx="1"/>
          </p:nvPr>
        </p:nvSpPr>
        <p:spPr>
          <a:xfrm>
            <a:off x="461850" y="1686875"/>
            <a:ext cx="8220300" cy="51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 b="1">
                <a:solidFill>
                  <a:srgbClr val="FFFFFF"/>
                </a:solidFill>
              </a:rPr>
              <a:t>September 8th, 2023 @ KO: </a:t>
            </a:r>
            <a:r>
              <a:rPr lang="en-US" sz="2800">
                <a:solidFill>
                  <a:srgbClr val="FFFFFF"/>
                </a:solidFill>
              </a:rPr>
              <a:t>KO FFA Payment Day</a:t>
            </a:r>
            <a:endParaRPr sz="2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sz="2800" b="1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 b="1" i="0" u="none">
                <a:solidFill>
                  <a:srgbClr val="FFFFFF"/>
                </a:solidFill>
              </a:rPr>
              <a:t>Animal Purchase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 b="1" i="0" u="none">
                <a:solidFill>
                  <a:srgbClr val="FFFFFF"/>
                </a:solidFill>
              </a:rPr>
              <a:t>	-September </a:t>
            </a:r>
            <a:r>
              <a:rPr lang="en-US" sz="2800" b="1">
                <a:solidFill>
                  <a:srgbClr val="FFFFFF"/>
                </a:solidFill>
              </a:rPr>
              <a:t>9th,</a:t>
            </a:r>
            <a:r>
              <a:rPr lang="en-US" sz="2800" b="1" i="0" u="none">
                <a:solidFill>
                  <a:srgbClr val="FFFFFF"/>
                </a:solidFill>
              </a:rPr>
              <a:t> </a:t>
            </a:r>
            <a:r>
              <a:rPr lang="en-US" sz="2800" b="1">
                <a:solidFill>
                  <a:srgbClr val="FFFFFF"/>
                </a:solidFill>
              </a:rPr>
              <a:t>2023</a:t>
            </a:r>
            <a:r>
              <a:rPr lang="en-US" sz="2800" b="1" i="0" u="none">
                <a:solidFill>
                  <a:srgbClr val="FFFFFF"/>
                </a:solidFill>
              </a:rPr>
              <a:t>: </a:t>
            </a:r>
            <a:r>
              <a:rPr lang="en-US" sz="2800" b="1">
                <a:solidFill>
                  <a:srgbClr val="FFFFFF"/>
                </a:solidFill>
              </a:rPr>
              <a:t>8:00-11:00am</a:t>
            </a:r>
            <a:r>
              <a:rPr lang="en-US" sz="2800" b="1" i="0" u="none">
                <a:solidFill>
                  <a:srgbClr val="FFFFFF"/>
                </a:solidFill>
              </a:rPr>
              <a:t> </a:t>
            </a:r>
            <a:r>
              <a:rPr lang="en-US" sz="2800" i="0" u="none">
                <a:solidFill>
                  <a:srgbClr val="FFFFFF"/>
                </a:solidFill>
              </a:rPr>
              <a:t>(</a:t>
            </a:r>
            <a:r>
              <a:rPr lang="en-US" sz="2800">
                <a:solidFill>
                  <a:srgbClr val="FFFFFF"/>
                </a:solidFill>
              </a:rPr>
              <a:t>Saturday</a:t>
            </a:r>
            <a:r>
              <a:rPr lang="en-US" sz="2800" i="0" u="none">
                <a:solidFill>
                  <a:srgbClr val="FFFFFF"/>
                </a:solidFill>
              </a:rPr>
              <a:t>)</a:t>
            </a:r>
            <a:endParaRPr sz="2800">
              <a:solidFill>
                <a:srgbClr val="FFFFFF"/>
              </a:solidFill>
            </a:endParaRPr>
          </a:p>
          <a:p>
            <a:pPr marL="457200" marR="0" lvl="0" indent="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 i="0" u="none">
                <a:solidFill>
                  <a:srgbClr val="FFFFFF"/>
                </a:solidFill>
              </a:rPr>
              <a:t>Klein ISD Multipurpose Center</a:t>
            </a:r>
            <a:endParaRPr sz="2800" i="0" u="none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>
                <a:solidFill>
                  <a:srgbClr val="FFFFFF"/>
                </a:solidFill>
              </a:rPr>
              <a:t>- All group buy payments DUE</a:t>
            </a:r>
            <a:endParaRPr sz="2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>
                <a:solidFill>
                  <a:srgbClr val="FFFFFF"/>
                </a:solidFill>
              </a:rPr>
              <a:t>-Stududents should plan to stay for AG OLYMPICS </a:t>
            </a:r>
            <a:endParaRPr sz="2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sz="2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 b="1" i="0" u="none">
                <a:solidFill>
                  <a:srgbClr val="FFFFFF"/>
                </a:solidFill>
              </a:rPr>
              <a:t>October </a:t>
            </a:r>
            <a:r>
              <a:rPr lang="en-US" sz="2800" b="1">
                <a:solidFill>
                  <a:srgbClr val="FFFFFF"/>
                </a:solidFill>
              </a:rPr>
              <a:t>4, </a:t>
            </a:r>
            <a:r>
              <a:rPr lang="en-US" sz="2800" b="1" i="0" u="none">
                <a:solidFill>
                  <a:srgbClr val="FFFFFF"/>
                </a:solidFill>
              </a:rPr>
              <a:t>202</a:t>
            </a:r>
            <a:r>
              <a:rPr lang="en-US" sz="2800" b="1">
                <a:solidFill>
                  <a:srgbClr val="FFFFFF"/>
                </a:solidFill>
              </a:rPr>
              <a:t>3</a:t>
            </a:r>
            <a:r>
              <a:rPr lang="en-US" sz="2800" b="1" i="0" u="none">
                <a:solidFill>
                  <a:srgbClr val="FFFFFF"/>
                </a:solidFill>
              </a:rPr>
              <a:t>:</a:t>
            </a:r>
            <a:r>
              <a:rPr lang="en-US" sz="2800" i="0" u="none">
                <a:solidFill>
                  <a:srgbClr val="FFFFFF"/>
                </a:solidFill>
              </a:rPr>
              <a:t> Random Draw Generator</a:t>
            </a:r>
            <a:endParaRPr sz="2800" i="0" u="none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sz="2800" b="1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 b="1">
                <a:solidFill>
                  <a:srgbClr val="FFFFFF"/>
                </a:solidFill>
              </a:rPr>
              <a:t>October 6th, 2023: </a:t>
            </a:r>
            <a:r>
              <a:rPr lang="en-US" sz="2800"/>
              <a:t>All non-group buy payments DUE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r>
              <a:rPr lang="en-US" sz="2800" b="1" i="0" u="none">
                <a:solidFill>
                  <a:srgbClr val="FFFFFF"/>
                </a:solidFill>
              </a:rPr>
              <a:t>October </a:t>
            </a:r>
            <a:r>
              <a:rPr lang="en-US" sz="2800" b="1">
                <a:solidFill>
                  <a:srgbClr val="FFFFFF"/>
                </a:solidFill>
              </a:rPr>
              <a:t>7</a:t>
            </a:r>
            <a:r>
              <a:rPr lang="en-US" sz="2800" b="1" i="0" u="none">
                <a:solidFill>
                  <a:srgbClr val="FFFFFF"/>
                </a:solidFill>
              </a:rPr>
              <a:t>, 202</a:t>
            </a:r>
            <a:r>
              <a:rPr lang="en-US" sz="2800" b="1">
                <a:solidFill>
                  <a:srgbClr val="FFFFFF"/>
                </a:solidFill>
              </a:rPr>
              <a:t>3:</a:t>
            </a:r>
            <a:r>
              <a:rPr lang="en-US" sz="2800" b="1" i="0" u="none">
                <a:solidFill>
                  <a:srgbClr val="FFFFFF"/>
                </a:solidFill>
              </a:rPr>
              <a:t> </a:t>
            </a:r>
            <a:r>
              <a:rPr lang="en-US" sz="2800" i="0" u="none">
                <a:solidFill>
                  <a:srgbClr val="FFFFFF"/>
                </a:solidFill>
              </a:rPr>
              <a:t>Selection of </a:t>
            </a:r>
            <a:r>
              <a:rPr lang="en-US" sz="2800">
                <a:solidFill>
                  <a:srgbClr val="FFFFFF"/>
                </a:solidFill>
              </a:rPr>
              <a:t>Pigs, Lambs, and Goats</a:t>
            </a:r>
            <a:endParaRPr sz="1800" i="0" u="none">
              <a:solidFill>
                <a:srgbClr val="FFFFFF"/>
              </a:solidFill>
            </a:endParaRPr>
          </a:p>
          <a:p>
            <a:pPr marL="182563" marR="0" lvl="0" indent="-6826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sz="1800" b="0" i="0" u="non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685800" y="284152"/>
            <a:ext cx="7772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IMPORTANT DATES</a:t>
            </a:r>
            <a:endParaRPr sz="4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>
            <a:spLocks noGrp="1"/>
          </p:cNvSpPr>
          <p:nvPr>
            <p:ph type="body" idx="1"/>
          </p:nvPr>
        </p:nvSpPr>
        <p:spPr>
          <a:xfrm>
            <a:off x="685800" y="1721475"/>
            <a:ext cx="77724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825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 b="1"/>
              <a:t>October 18, 2023:</a:t>
            </a:r>
            <a:r>
              <a:rPr lang="en-US" sz="2800" b="1" i="0" u="none"/>
              <a:t> </a:t>
            </a:r>
            <a:r>
              <a:rPr lang="en-US" sz="2800"/>
              <a:t>Turkey Pick-Up @ KMPC</a:t>
            </a:r>
            <a:endParaRPr sz="2800"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 b="1"/>
              <a:t>D</a:t>
            </a:r>
            <a:r>
              <a:rPr lang="en-US" sz="2800" b="1" i="0" u="none"/>
              <a:t>ecember 1</a:t>
            </a:r>
            <a:r>
              <a:rPr lang="en-US" sz="2800" b="1"/>
              <a:t>4</a:t>
            </a:r>
            <a:r>
              <a:rPr lang="en-US" sz="2800" b="1" i="0" u="none"/>
              <a:t>,</a:t>
            </a:r>
            <a:r>
              <a:rPr lang="en-US" sz="2800" b="1"/>
              <a:t> 2023:</a:t>
            </a:r>
            <a:r>
              <a:rPr lang="en-US" sz="2800"/>
              <a:t>  Fryer Rabbit </a:t>
            </a:r>
            <a:r>
              <a:rPr lang="en-US" sz="2800" i="0" u="none"/>
              <a:t>Pick-</a:t>
            </a:r>
            <a:r>
              <a:rPr lang="en-US" sz="2800"/>
              <a:t>U</a:t>
            </a:r>
            <a:r>
              <a:rPr lang="en-US" sz="2800" i="0" u="none"/>
              <a:t>p @ KMP</a:t>
            </a:r>
            <a:r>
              <a:rPr lang="en-US" sz="2800"/>
              <a:t>C</a:t>
            </a:r>
            <a:r>
              <a:rPr lang="en-US" sz="2800" i="0" u="none"/>
              <a:t> </a:t>
            </a:r>
            <a:endParaRPr/>
          </a:p>
          <a:p>
            <a:pPr marL="182562" marR="0" lvl="0" indent="-18256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 b="1"/>
              <a:t>January (Date TBD)</a:t>
            </a:r>
            <a:r>
              <a:rPr lang="en-US" sz="2800"/>
              <a:t>: Broiler Pick-up @ KMPC</a:t>
            </a:r>
            <a:endParaRPr/>
          </a:p>
          <a:p>
            <a:pPr marL="182563" marR="0" lvl="0" indent="-4761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685800" y="284152"/>
            <a:ext cx="7772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IMPORTANT DATES</a:t>
            </a:r>
            <a:endParaRPr sz="4800"/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 l="4651" t="4159" r="2316" b="27868"/>
          <a:stretch/>
        </p:blipFill>
        <p:spPr>
          <a:xfrm>
            <a:off x="1126450" y="3783975"/>
            <a:ext cx="7174700" cy="29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0952" y="4044500"/>
            <a:ext cx="8342100" cy="26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 descr="FFA-Embl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5554" y="1634552"/>
            <a:ext cx="1634596" cy="21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438300" y="1573325"/>
            <a:ext cx="6116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5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Exhibitors must:</a:t>
            </a:r>
            <a:endParaRPr sz="25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ato"/>
              <a:buChar char="●"/>
            </a:pPr>
            <a:r>
              <a:rPr lang="en-US" sz="25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enrolled in an ag class</a:t>
            </a:r>
            <a:endParaRPr sz="25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ato"/>
              <a:buChar char="●"/>
            </a:pPr>
            <a:r>
              <a:rPr lang="en-US" sz="25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Pay their FFA dues</a:t>
            </a:r>
            <a:endParaRPr sz="25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ato"/>
              <a:buChar char="●"/>
            </a:pPr>
            <a:r>
              <a:rPr lang="en-US" sz="25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eligible to show</a:t>
            </a:r>
            <a:endParaRPr sz="25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ato"/>
              <a:buChar char="●"/>
            </a:pPr>
            <a:r>
              <a:rPr lang="en-US" sz="25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Attend FFA meetings</a:t>
            </a:r>
            <a:endParaRPr sz="250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ato"/>
              <a:buChar char="●"/>
            </a:pPr>
            <a:r>
              <a:rPr lang="en-US" sz="25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Complete </a:t>
            </a:r>
            <a:r>
              <a:rPr lang="en-US" sz="250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Quality Counts</a:t>
            </a:r>
            <a:endParaRPr sz="250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685800" y="190802"/>
            <a:ext cx="7772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ELIGIBILITY</a:t>
            </a:r>
            <a:endParaRPr sz="4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>
            <a:spLocks noGrp="1"/>
          </p:cNvSpPr>
          <p:nvPr>
            <p:ph type="body" idx="1"/>
          </p:nvPr>
        </p:nvSpPr>
        <p:spPr>
          <a:xfrm>
            <a:off x="115225" y="1703875"/>
            <a:ext cx="7581600" cy="48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2" marR="0" lvl="0" indent="-1698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 i="0" u="none"/>
              <a:t>ALL students showing in Klein ISD show, must be in official dress:</a:t>
            </a:r>
            <a:endParaRPr sz="2600"/>
          </a:p>
          <a:p>
            <a:pPr marL="914400" marR="0" lvl="1" indent="-393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 b="1"/>
              <a:t>FFA JACKET:</a:t>
            </a:r>
            <a:r>
              <a:rPr lang="en-US" sz="2600"/>
              <a:t> Can be p</a:t>
            </a:r>
            <a:r>
              <a:rPr lang="en-US" sz="2600" i="0" u="none"/>
              <a:t>urchased at the Shop FFA</a:t>
            </a:r>
            <a:r>
              <a:rPr lang="en-US" sz="2600"/>
              <a:t> website</a:t>
            </a:r>
            <a:endParaRPr sz="2600"/>
          </a:p>
          <a:p>
            <a:pPr marL="914400" marR="0" lvl="1" indent="-393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 b="1" i="0" u="none"/>
              <a:t>FFA </a:t>
            </a:r>
            <a:r>
              <a:rPr lang="en-US" sz="2600" b="1"/>
              <a:t>TIE or SCARF: </a:t>
            </a:r>
            <a:r>
              <a:rPr lang="en-US" sz="2600"/>
              <a:t>Can be purchased at the Shop FFA website</a:t>
            </a:r>
            <a:endParaRPr sz="2600"/>
          </a:p>
          <a:p>
            <a:pPr marL="914400" marR="0" lvl="1" indent="-393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600"/>
              <a:buFont typeface="Noto Sans Symbols"/>
              <a:buChar char="▪"/>
            </a:pPr>
            <a:r>
              <a:rPr lang="en-US" sz="2600" b="1"/>
              <a:t>BLACK PANTS</a:t>
            </a:r>
            <a:r>
              <a:rPr lang="en-US" sz="2600"/>
              <a:t> (black jeans are acceptable)</a:t>
            </a:r>
            <a:endParaRPr sz="2600"/>
          </a:p>
          <a:p>
            <a:pPr marL="914400" marR="0" lvl="1" indent="-393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600"/>
              <a:buChar char="▪"/>
            </a:pPr>
            <a:r>
              <a:rPr lang="en-US" sz="2600" b="1"/>
              <a:t>BLACK SHOES</a:t>
            </a:r>
            <a:r>
              <a:rPr lang="en-US" sz="2600"/>
              <a:t> (must be closed toe and heel)</a:t>
            </a:r>
            <a:endParaRPr sz="2600"/>
          </a:p>
          <a:p>
            <a:pPr marL="914400" marR="0" lvl="1" indent="-393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600"/>
              <a:buChar char="▪"/>
            </a:pPr>
            <a:r>
              <a:rPr lang="en-US" sz="2600" b="1"/>
              <a:t>WHITE COLLARED SHIRT</a:t>
            </a:r>
            <a:endParaRPr sz="2600"/>
          </a:p>
          <a:p>
            <a:pPr marL="182563" marR="0" lvl="0" indent="-4761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b="0" i="0" u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7250" y="3429012"/>
            <a:ext cx="1503362" cy="330041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685800" y="190802"/>
            <a:ext cx="7772400" cy="1219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</a:pPr>
            <a:r>
              <a:rPr lang="en-US" sz="4800">
                <a:solidFill>
                  <a:schemeClr val="dk2"/>
                </a:solidFill>
              </a:rPr>
              <a:t>FFA OFFICIAL DRESS</a:t>
            </a:r>
            <a:endParaRPr sz="4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1447</Words>
  <Application>Microsoft Office PowerPoint</Application>
  <PresentationFormat>On-screen Show (4:3)</PresentationFormat>
  <Paragraphs>302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Corbel</vt:lpstr>
      <vt:lpstr>Lato</vt:lpstr>
      <vt:lpstr>Arial</vt:lpstr>
      <vt:lpstr>Calibri</vt:lpstr>
      <vt:lpstr>Playfair Display</vt:lpstr>
      <vt:lpstr>Noto Sans Symbols</vt:lpstr>
      <vt:lpstr>Blue &amp; Gold</vt:lpstr>
      <vt:lpstr>PowerPoint Presentation</vt:lpstr>
      <vt:lpstr>PowerPoint Presentation</vt:lpstr>
      <vt:lpstr>PowerPoint Presentation</vt:lpstr>
      <vt:lpstr>PAPERWORK</vt:lpstr>
      <vt:lpstr>ANIMALS IN FFA</vt:lpstr>
      <vt:lpstr>IMPORTANT DATES</vt:lpstr>
      <vt:lpstr>IMPORTANT DATES</vt:lpstr>
      <vt:lpstr>ELIGIBILITY</vt:lpstr>
      <vt:lpstr>FFA OFFICIAL DRESS</vt:lpstr>
      <vt:lpstr>GROUP-BUY PROJECTS</vt:lpstr>
      <vt:lpstr>NON-GROUP-BUY PROJECTS</vt:lpstr>
      <vt:lpstr>SELECTION</vt:lpstr>
      <vt:lpstr>ON-BARN VS OFF-BARN</vt:lpstr>
      <vt:lpstr>BARN POINTS</vt:lpstr>
      <vt:lpstr>PowerPoint Presentation</vt:lpstr>
      <vt:lpstr>HEIFER PROJECTS</vt:lpstr>
      <vt:lpstr>MARKET POULTRY</vt:lpstr>
      <vt:lpstr>BREEDING POULTRY</vt:lpstr>
      <vt:lpstr>AG MECHANICS</vt:lpstr>
      <vt:lpstr>FRYER RABBITS</vt:lpstr>
      <vt:lpstr>BREEDING RABBITS</vt:lpstr>
      <vt:lpstr>HORTICULTURE</vt:lpstr>
      <vt:lpstr>AGRISCIENCE FAIR</vt:lpstr>
      <vt:lpstr>FLORAL DESIGN COMPETITION</vt:lpstr>
      <vt:lpstr>PHOTOGRAPHY</vt:lpstr>
      <vt:lpstr>AUCTION</vt:lpstr>
      <vt:lpstr>AUCTION</vt:lpstr>
      <vt:lpstr>PRE-SALE BUYERS</vt:lpstr>
      <vt:lpstr>PRE-SALE BUYERS</vt:lpstr>
      <vt:lpstr>REQUIRED FORMS &amp; PAYMENTS (GREEN CHECKLIST)</vt:lpstr>
      <vt:lpstr>PowerPoint Presentation</vt:lpstr>
      <vt:lpstr>PowerPoint Presentation</vt:lpstr>
      <vt:lpstr>REMIND GROUP CODES TEXT CODE TO 81010</vt:lpstr>
      <vt:lpstr>REMIND GROUP CODES TEXT CODE TO 81010</vt:lpstr>
      <vt:lpstr>ATTENDANCE FORM! MUST FILL OUT TO GET CREDIT FOR BEING HERE!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KISD</dc:creator>
  <cp:lastModifiedBy>Roos, Jennifer</cp:lastModifiedBy>
  <cp:revision>1</cp:revision>
  <dcterms:created xsi:type="dcterms:W3CDTF">2010-09-02T16:54:04Z</dcterms:created>
  <dcterms:modified xsi:type="dcterms:W3CDTF">2023-08-24T00:10:04Z</dcterms:modified>
</cp:coreProperties>
</file>